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70" r:id="rId3"/>
    <p:sldId id="259" r:id="rId4"/>
    <p:sldId id="260" r:id="rId5"/>
    <p:sldId id="265" r:id="rId6"/>
    <p:sldId id="261" r:id="rId7"/>
    <p:sldId id="262" r:id="rId8"/>
    <p:sldId id="263" r:id="rId9"/>
    <p:sldId id="264" r:id="rId10"/>
    <p:sldId id="266" r:id="rId11"/>
    <p:sldId id="267" r:id="rId12"/>
    <p:sldId id="269" r:id="rId13"/>
    <p:sldId id="268" r:id="rId14"/>
    <p:sldId id="271" r:id="rId1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26465-3341-4B33-A2AA-C2ACA493B636}" v="39" dt="2017-04-11T04:35:18.049"/>
    <p1510:client id="{CFCEE9C3-C473-4FCB-BB63-F71EA938CF9D}" v="396" dt="2017-04-11T05:33:06.528"/>
    <p1510:client id="{DB93B562-B0FC-462D-9D68-134832FC9606}" v="51" dt="2017-04-11T04:38:05.151"/>
    <p1510:client id="{AEA0071B-409B-466B-A7C4-16AF54E28196}" v="438" dt="2017-04-11T05:41:41.853"/>
    <p1510:client id="{B1D5F650-502E-4FFF-958A-780ABB87CB56}" v="12" dt="2017-04-12T00:36:59.644"/>
    <p1510:client id="{06E1533A-F103-4FB5-BD74-D2125B6A5377}" v="51" dt="2017-04-11T21:38:32.133"/>
    <p1510:client id="{1EF8B52E-4CA4-42ED-8EE9-F053124FAE8A}" v="86" dt="2017-04-12T02:22:10.186"/>
    <p1510:client id="{CEB863D7-C734-46D6-99C5-6AFDC5D6A151}" v="205" dt="2017-04-11T06:16:31.060"/>
    <p1510:client id="{D38F7ABD-773A-482E-B196-5B5A06E7E242}" v="34" dt="2017-04-11T05:58:02.575"/>
    <p1510:client id="{040D74F5-2661-42C1-BF09-723DBAFE7FD0}" v="3" dt="2017-04-11T21:21:26.646"/>
    <p1510:client id="{93A6AAF3-F0EC-4DCD-A0B3-83C4AFF42130}" v="5" dt="2017-04-11T21:28:21.553"/>
    <p1510:client id="{5FFE9819-F4E2-42A0-A218-589180FC1D46}" v="49" dt="2017-04-11T21:53:35.363"/>
    <p1510:client id="{67706DC1-5CD7-4BD8-B75B-1F726A168849}" v="88" dt="2017-04-11T23:18:28.048"/>
    <p1510:client id="{0F126D07-166B-422E-BB96-8CCF1E05F1B7}" v="10" dt="2017-04-12T00:04:54.182"/>
    <p1510:client id="{1CF411A9-AB9D-473A-AF51-3DB9A8054FB4}" v="158" dt="2017-04-12T02:21:48.44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1206" y="2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5C3B7-56F3-4E85-9821-024103F195DD}" type="doc">
      <dgm:prSet loTypeId="urn:microsoft.com/office/officeart/2005/8/layout/hChevron3" loCatId="process" qsTypeId="urn:microsoft.com/office/officeart/2005/8/quickstyle/simple1" qsCatId="simple" csTypeId="urn:microsoft.com/office/officeart/2005/8/colors/colorful1" csCatId="colorful" phldr="1"/>
      <dgm:spPr/>
    </dgm:pt>
    <dgm:pt modelId="{AA8E0323-8A51-4D66-8DDD-496C4B402ACF}">
      <dgm:prSet phldrT="[Texto]"/>
      <dgm:spPr/>
      <dgm:t>
        <a:bodyPr/>
        <a:lstStyle/>
        <a:p>
          <a:r>
            <a:rPr lang="es-ES"/>
            <a:t>Análisis</a:t>
          </a:r>
        </a:p>
      </dgm:t>
    </dgm:pt>
    <dgm:pt modelId="{6291B63E-ABC6-4E8A-B35E-C3BB32F7602A}" type="parTrans" cxnId="{79B33EA1-875F-46C5-B998-8CAE9653BE60}">
      <dgm:prSet/>
      <dgm:spPr/>
    </dgm:pt>
    <dgm:pt modelId="{A4AD85FF-AD8E-4D2B-A26B-DA8374AF01D1}" type="sibTrans" cxnId="{79B33EA1-875F-46C5-B998-8CAE9653BE60}">
      <dgm:prSet/>
      <dgm:spPr/>
      <dgm:t>
        <a:bodyPr/>
        <a:lstStyle/>
        <a:p>
          <a:endParaRPr lang="es-ES"/>
        </a:p>
      </dgm:t>
    </dgm:pt>
    <dgm:pt modelId="{0CE59988-2349-49C1-9445-6CF62122FAA0}">
      <dgm:prSet phldrT="[Texto]"/>
      <dgm:spPr/>
      <dgm:t>
        <a:bodyPr/>
        <a:lstStyle/>
        <a:p>
          <a:r>
            <a:rPr lang="es-ES"/>
            <a:t>Diseño</a:t>
          </a:r>
        </a:p>
      </dgm:t>
    </dgm:pt>
    <dgm:pt modelId="{68913442-FE84-450C-84CD-C9A72BFA6D79}" type="parTrans" cxnId="{9E65F70E-535C-49A7-AF52-626D4C9CD664}">
      <dgm:prSet/>
      <dgm:spPr/>
    </dgm:pt>
    <dgm:pt modelId="{25954925-1E99-4738-B01B-6A015CA26D0D}" type="sibTrans" cxnId="{9E65F70E-535C-49A7-AF52-626D4C9CD664}">
      <dgm:prSet/>
      <dgm:spPr/>
      <dgm:t>
        <a:bodyPr/>
        <a:lstStyle/>
        <a:p>
          <a:endParaRPr lang="es-ES"/>
        </a:p>
      </dgm:t>
    </dgm:pt>
    <dgm:pt modelId="{3F7A2D94-2B22-41E7-9F70-E4E0A9A7C29E}">
      <dgm:prSet phldrT="[Texto]"/>
      <dgm:spPr/>
      <dgm:t>
        <a:bodyPr/>
        <a:lstStyle/>
        <a:p>
          <a:r>
            <a:rPr lang="es-ES"/>
            <a:t>Pruebas</a:t>
          </a:r>
        </a:p>
      </dgm:t>
    </dgm:pt>
    <dgm:pt modelId="{8E4AB9C1-1DBE-487F-83DE-B9B5767F8296}" type="parTrans" cxnId="{27034ACD-1E33-46DD-A3A0-0400DDF35F69}">
      <dgm:prSet/>
      <dgm:spPr/>
    </dgm:pt>
    <dgm:pt modelId="{DA0650B3-0BF1-47BB-8154-18925BE813C8}" type="sibTrans" cxnId="{27034ACD-1E33-46DD-A3A0-0400DDF35F69}">
      <dgm:prSet/>
      <dgm:spPr/>
    </dgm:pt>
    <dgm:pt modelId="{BF9342E9-7159-4A59-B843-90B3418E31FE}">
      <dgm:prSet phldrT="[Texto]"/>
      <dgm:spPr/>
      <dgm:t>
        <a:bodyPr/>
        <a:lstStyle/>
        <a:p>
          <a:r>
            <a:rPr lang="es-ES"/>
            <a:t>Codificación</a:t>
          </a:r>
        </a:p>
      </dgm:t>
    </dgm:pt>
    <dgm:pt modelId="{76313B7C-F579-44A5-A12D-38E435A1F349}" type="parTrans" cxnId="{3830412E-0A19-4CB7-A6ED-D81072812C76}">
      <dgm:prSet/>
      <dgm:spPr/>
    </dgm:pt>
    <dgm:pt modelId="{038ED83E-6F1B-405A-A55D-6561C2DE1F62}" type="sibTrans" cxnId="{3830412E-0A19-4CB7-A6ED-D81072812C76}">
      <dgm:prSet/>
      <dgm:spPr/>
      <dgm:t>
        <a:bodyPr/>
        <a:lstStyle/>
        <a:p>
          <a:endParaRPr lang="es-ES"/>
        </a:p>
      </dgm:t>
    </dgm:pt>
    <dgm:pt modelId="{E710BF7F-10F9-45B4-9988-70FD6C29550A}" type="pres">
      <dgm:prSet presAssocID="{80C5C3B7-56F3-4E85-9821-024103F195DD}" presName="Name0" presStyleCnt="0">
        <dgm:presLayoutVars>
          <dgm:dir/>
          <dgm:resizeHandles val="exact"/>
        </dgm:presLayoutVars>
      </dgm:prSet>
      <dgm:spPr/>
    </dgm:pt>
    <dgm:pt modelId="{9FBD34ED-3639-4844-B1BE-86BDFE2E79C6}" type="pres">
      <dgm:prSet presAssocID="{AA8E0323-8A51-4D66-8DDD-496C4B402ACF}" presName="parTxOnly" presStyleLbl="node1" presStyleIdx="0" presStyleCnt="4">
        <dgm:presLayoutVars>
          <dgm:bulletEnabled val="1"/>
        </dgm:presLayoutVars>
      </dgm:prSet>
      <dgm:spPr/>
      <dgm:t>
        <a:bodyPr/>
        <a:lstStyle/>
        <a:p>
          <a:endParaRPr lang="es-CL"/>
        </a:p>
      </dgm:t>
    </dgm:pt>
    <dgm:pt modelId="{F38DA9C9-F581-450D-98FB-FEF64C506189}" type="pres">
      <dgm:prSet presAssocID="{A4AD85FF-AD8E-4D2B-A26B-DA8374AF01D1}" presName="parSpace" presStyleCnt="0"/>
      <dgm:spPr/>
    </dgm:pt>
    <dgm:pt modelId="{A16014FC-B8F2-48B9-ABDF-7746A7288471}" type="pres">
      <dgm:prSet presAssocID="{0CE59988-2349-49C1-9445-6CF62122FAA0}" presName="parTxOnly" presStyleLbl="node1" presStyleIdx="1" presStyleCnt="4">
        <dgm:presLayoutVars>
          <dgm:bulletEnabled val="1"/>
        </dgm:presLayoutVars>
      </dgm:prSet>
      <dgm:spPr/>
      <dgm:t>
        <a:bodyPr/>
        <a:lstStyle/>
        <a:p>
          <a:endParaRPr lang="es-CL"/>
        </a:p>
      </dgm:t>
    </dgm:pt>
    <dgm:pt modelId="{8AE4604D-FE65-47B9-9878-0771E3AF5F8F}" type="pres">
      <dgm:prSet presAssocID="{25954925-1E99-4738-B01B-6A015CA26D0D}" presName="parSpace" presStyleCnt="0"/>
      <dgm:spPr/>
    </dgm:pt>
    <dgm:pt modelId="{11BF6A60-9E4F-49CB-9EA4-E800D6836A1C}" type="pres">
      <dgm:prSet presAssocID="{BF9342E9-7159-4A59-B843-90B3418E31FE}" presName="parTxOnly" presStyleLbl="node1" presStyleIdx="2" presStyleCnt="4">
        <dgm:presLayoutVars>
          <dgm:bulletEnabled val="1"/>
        </dgm:presLayoutVars>
      </dgm:prSet>
      <dgm:spPr/>
      <dgm:t>
        <a:bodyPr/>
        <a:lstStyle/>
        <a:p>
          <a:endParaRPr lang="es-CL"/>
        </a:p>
      </dgm:t>
    </dgm:pt>
    <dgm:pt modelId="{78388B61-7C6D-476C-891C-27CD899496FD}" type="pres">
      <dgm:prSet presAssocID="{038ED83E-6F1B-405A-A55D-6561C2DE1F62}" presName="parSpace" presStyleCnt="0"/>
      <dgm:spPr/>
    </dgm:pt>
    <dgm:pt modelId="{DB50D296-6AB3-4DCC-A679-8723688FB6D7}" type="pres">
      <dgm:prSet presAssocID="{3F7A2D94-2B22-41E7-9F70-E4E0A9A7C29E}" presName="parTxOnly" presStyleLbl="node1" presStyleIdx="3" presStyleCnt="4">
        <dgm:presLayoutVars>
          <dgm:bulletEnabled val="1"/>
        </dgm:presLayoutVars>
      </dgm:prSet>
      <dgm:spPr/>
      <dgm:t>
        <a:bodyPr/>
        <a:lstStyle/>
        <a:p>
          <a:endParaRPr lang="es-CL"/>
        </a:p>
      </dgm:t>
    </dgm:pt>
  </dgm:ptLst>
  <dgm:cxnLst>
    <dgm:cxn modelId="{703FD7FF-4098-4120-B2C5-4180B34BAA24}" type="presOf" srcId="{0CE59988-2349-49C1-9445-6CF62122FAA0}" destId="{A16014FC-B8F2-48B9-ABDF-7746A7288471}" srcOrd="0" destOrd="0" presId="urn:microsoft.com/office/officeart/2005/8/layout/hChevron3"/>
    <dgm:cxn modelId="{3DC7BA89-502F-49CF-AAC7-E23134B26B87}" type="presOf" srcId="{AA8E0323-8A51-4D66-8DDD-496C4B402ACF}" destId="{9FBD34ED-3639-4844-B1BE-86BDFE2E79C6}" srcOrd="0" destOrd="0" presId="urn:microsoft.com/office/officeart/2005/8/layout/hChevron3"/>
    <dgm:cxn modelId="{8B685238-B103-453A-9C69-3C14DC24CE41}" type="presOf" srcId="{BF9342E9-7159-4A59-B843-90B3418E31FE}" destId="{11BF6A60-9E4F-49CB-9EA4-E800D6836A1C}" srcOrd="0" destOrd="0" presId="urn:microsoft.com/office/officeart/2005/8/layout/hChevron3"/>
    <dgm:cxn modelId="{9B8A1AAE-C33C-48A1-8A4C-E4B2D1326291}" type="presOf" srcId="{3F7A2D94-2B22-41E7-9F70-E4E0A9A7C29E}" destId="{DB50D296-6AB3-4DCC-A679-8723688FB6D7}" srcOrd="0" destOrd="0" presId="urn:microsoft.com/office/officeart/2005/8/layout/hChevron3"/>
    <dgm:cxn modelId="{3830412E-0A19-4CB7-A6ED-D81072812C76}" srcId="{80C5C3B7-56F3-4E85-9821-024103F195DD}" destId="{BF9342E9-7159-4A59-B843-90B3418E31FE}" srcOrd="2" destOrd="0" parTransId="{76313B7C-F579-44A5-A12D-38E435A1F349}" sibTransId="{038ED83E-6F1B-405A-A55D-6561C2DE1F62}"/>
    <dgm:cxn modelId="{79B33EA1-875F-46C5-B998-8CAE9653BE60}" srcId="{80C5C3B7-56F3-4E85-9821-024103F195DD}" destId="{AA8E0323-8A51-4D66-8DDD-496C4B402ACF}" srcOrd="0" destOrd="0" parTransId="{6291B63E-ABC6-4E8A-B35E-C3BB32F7602A}" sibTransId="{A4AD85FF-AD8E-4D2B-A26B-DA8374AF01D1}"/>
    <dgm:cxn modelId="{6F0E00EC-5A9D-4AA5-8D28-E5B972D0D942}" type="presOf" srcId="{80C5C3B7-56F3-4E85-9821-024103F195DD}" destId="{E710BF7F-10F9-45B4-9988-70FD6C29550A}" srcOrd="0" destOrd="0" presId="urn:microsoft.com/office/officeart/2005/8/layout/hChevron3"/>
    <dgm:cxn modelId="{27034ACD-1E33-46DD-A3A0-0400DDF35F69}" srcId="{80C5C3B7-56F3-4E85-9821-024103F195DD}" destId="{3F7A2D94-2B22-41E7-9F70-E4E0A9A7C29E}" srcOrd="3" destOrd="0" parTransId="{8E4AB9C1-1DBE-487F-83DE-B9B5767F8296}" sibTransId="{DA0650B3-0BF1-47BB-8154-18925BE813C8}"/>
    <dgm:cxn modelId="{9E65F70E-535C-49A7-AF52-626D4C9CD664}" srcId="{80C5C3B7-56F3-4E85-9821-024103F195DD}" destId="{0CE59988-2349-49C1-9445-6CF62122FAA0}" srcOrd="1" destOrd="0" parTransId="{68913442-FE84-450C-84CD-C9A72BFA6D79}" sibTransId="{25954925-1E99-4738-B01B-6A015CA26D0D}"/>
    <dgm:cxn modelId="{A31D72CF-BF32-4A35-B615-39D18489744D}" type="presParOf" srcId="{E710BF7F-10F9-45B4-9988-70FD6C29550A}" destId="{9FBD34ED-3639-4844-B1BE-86BDFE2E79C6}" srcOrd="0" destOrd="0" presId="urn:microsoft.com/office/officeart/2005/8/layout/hChevron3"/>
    <dgm:cxn modelId="{AA2FD799-B9D1-4311-B58F-B0810D6EACC7}" type="presParOf" srcId="{E710BF7F-10F9-45B4-9988-70FD6C29550A}" destId="{F38DA9C9-F581-450D-98FB-FEF64C506189}" srcOrd="1" destOrd="0" presId="urn:microsoft.com/office/officeart/2005/8/layout/hChevron3"/>
    <dgm:cxn modelId="{5087DEEE-6712-4AD7-8910-535BD92FA626}" type="presParOf" srcId="{E710BF7F-10F9-45B4-9988-70FD6C29550A}" destId="{A16014FC-B8F2-48B9-ABDF-7746A7288471}" srcOrd="2" destOrd="0" presId="urn:microsoft.com/office/officeart/2005/8/layout/hChevron3"/>
    <dgm:cxn modelId="{1C6CD946-C5A8-4BBC-A616-BF62FB5223B0}" type="presParOf" srcId="{E710BF7F-10F9-45B4-9988-70FD6C29550A}" destId="{8AE4604D-FE65-47B9-9878-0771E3AF5F8F}" srcOrd="3" destOrd="0" presId="urn:microsoft.com/office/officeart/2005/8/layout/hChevron3"/>
    <dgm:cxn modelId="{C5689039-AFAE-419E-AE3D-C8BEDB00A695}" type="presParOf" srcId="{E710BF7F-10F9-45B4-9988-70FD6C29550A}" destId="{11BF6A60-9E4F-49CB-9EA4-E800D6836A1C}" srcOrd="4" destOrd="0" presId="urn:microsoft.com/office/officeart/2005/8/layout/hChevron3"/>
    <dgm:cxn modelId="{D9E634B9-3FB5-4FB0-A4BE-70D2F6E7A317}" type="presParOf" srcId="{E710BF7F-10F9-45B4-9988-70FD6C29550A}" destId="{78388B61-7C6D-476C-891C-27CD899496FD}" srcOrd="5" destOrd="0" presId="urn:microsoft.com/office/officeart/2005/8/layout/hChevron3"/>
    <dgm:cxn modelId="{27C12435-65AC-42C8-A965-7973D84DE29D}" type="presParOf" srcId="{E710BF7F-10F9-45B4-9988-70FD6C29550A}" destId="{DB50D296-6AB3-4DCC-A679-8723688FB6D7}"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D34ED-3639-4844-B1BE-86BDFE2E79C6}">
      <dsp:nvSpPr>
        <dsp:cNvPr id="0" name=""/>
        <dsp:cNvSpPr/>
      </dsp:nvSpPr>
      <dsp:spPr>
        <a:xfrm>
          <a:off x="2365" y="462858"/>
          <a:ext cx="2373321" cy="949328"/>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es-ES" sz="2000" kern="1200"/>
            <a:t>Análisis</a:t>
          </a:r>
        </a:p>
      </dsp:txBody>
      <dsp:txXfrm>
        <a:off x="2365" y="462858"/>
        <a:ext cx="2135989" cy="949328"/>
      </dsp:txXfrm>
    </dsp:sp>
    <dsp:sp modelId="{A16014FC-B8F2-48B9-ABDF-7746A7288471}">
      <dsp:nvSpPr>
        <dsp:cNvPr id="0" name=""/>
        <dsp:cNvSpPr/>
      </dsp:nvSpPr>
      <dsp:spPr>
        <a:xfrm>
          <a:off x="1901022" y="462858"/>
          <a:ext cx="2373321" cy="94932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s-ES" sz="2000" kern="1200"/>
            <a:t>Diseño</a:t>
          </a:r>
        </a:p>
      </dsp:txBody>
      <dsp:txXfrm>
        <a:off x="2375686" y="462858"/>
        <a:ext cx="1423993" cy="949328"/>
      </dsp:txXfrm>
    </dsp:sp>
    <dsp:sp modelId="{11BF6A60-9E4F-49CB-9EA4-E800D6836A1C}">
      <dsp:nvSpPr>
        <dsp:cNvPr id="0" name=""/>
        <dsp:cNvSpPr/>
      </dsp:nvSpPr>
      <dsp:spPr>
        <a:xfrm>
          <a:off x="3799680" y="462858"/>
          <a:ext cx="2373321" cy="949328"/>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s-ES" sz="2000" kern="1200"/>
            <a:t>Codificación</a:t>
          </a:r>
        </a:p>
      </dsp:txBody>
      <dsp:txXfrm>
        <a:off x="4274344" y="462858"/>
        <a:ext cx="1423993" cy="949328"/>
      </dsp:txXfrm>
    </dsp:sp>
    <dsp:sp modelId="{DB50D296-6AB3-4DCC-A679-8723688FB6D7}">
      <dsp:nvSpPr>
        <dsp:cNvPr id="0" name=""/>
        <dsp:cNvSpPr/>
      </dsp:nvSpPr>
      <dsp:spPr>
        <a:xfrm>
          <a:off x="5698337" y="462858"/>
          <a:ext cx="2373321" cy="949328"/>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s-ES" sz="2000" kern="1200"/>
            <a:t>Pruebas</a:t>
          </a:r>
        </a:p>
      </dsp:txBody>
      <dsp:txXfrm>
        <a:off x="6173001" y="462858"/>
        <a:ext cx="1423993" cy="94932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E8380-DA31-4509-A455-41CE25F03B68}" type="datetimeFigureOut">
              <a:rPr lang="es-CL" smtClean="0"/>
              <a:t>28-06-2017</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99C0C-7116-4C04-9166-98F093EDFFDB}" type="slidenum">
              <a:rPr lang="es-CL" smtClean="0"/>
              <a:t>‹Nº›</a:t>
            </a:fld>
            <a:endParaRPr lang="es-C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Presentar al equipo y a ti mismo con el nombre completo,  ponte derecho</a:t>
            </a:r>
            <a:r>
              <a:rPr lang="es-ES"/>
              <a:t> . </a:t>
            </a:r>
            <a:r>
              <a:rPr lang="es-ES" dirty="0"/>
              <a:t> NADA de VOS</a:t>
            </a:r>
          </a:p>
          <a:p>
            <a:r>
              <a:rPr lang="es-ES" dirty="0">
                <a:latin typeface="Calibri"/>
              </a:rPr>
              <a:t>-presentar al Equipo de trabajo, no al "grupo" </a:t>
            </a:r>
          </a:p>
          <a:p>
            <a:r>
              <a:rPr lang="es-ES" dirty="0">
                <a:latin typeface="Calibri"/>
              </a:rPr>
              <a:t>- Mirar a todos los presentes en el auditórium, uno tiende a mirar al puro profe y eso descuenta nota </a:t>
            </a:r>
          </a:p>
          <a:p>
            <a:r>
              <a:rPr lang="es-ES" dirty="0">
                <a:latin typeface="Calibri"/>
              </a:rPr>
              <a:t>- Nunca pasar por encima del telón donde esta la presentación (si son 2, pueden ponerse uno a un lado y el otro al otro) </a:t>
            </a:r>
          </a:p>
          <a:p>
            <a:r>
              <a:rPr lang="es-ES" dirty="0">
                <a:latin typeface="Calibri"/>
              </a:rPr>
              <a:t>- Mover las manos mientras hablan, no quedarse quieto </a:t>
            </a:r>
          </a:p>
        </p:txBody>
      </p:sp>
      <p:sp>
        <p:nvSpPr>
          <p:cNvPr id="4" name="Marcador de número de diapositiva 3"/>
          <p:cNvSpPr>
            <a:spLocks noGrp="1"/>
          </p:cNvSpPr>
          <p:nvPr>
            <p:ph type="sldNum" sz="quarter" idx="10"/>
          </p:nvPr>
        </p:nvSpPr>
        <p:spPr/>
        <p:txBody>
          <a:bodyPr/>
          <a:lstStyle/>
          <a:p>
            <a:fld id="{13B94078-F3F8-4534-BE52-54A48EC63783}" type="slidenum">
              <a:rPr lang="es-ES"/>
              <a:t>1</a:t>
            </a:fld>
            <a:endParaRPr lang="es-ES"/>
          </a:p>
        </p:txBody>
      </p:sp>
    </p:spTree>
    <p:extLst>
      <p:ext uri="{BB962C8B-B14F-4D97-AF65-F5344CB8AC3E}">
        <p14:creationId xmlns:p14="http://schemas.microsoft.com/office/powerpoint/2010/main" val="543679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Cuyi</a:t>
            </a:r>
          </a:p>
          <a:p>
            <a:endParaRPr lang="es-ES"/>
          </a:p>
          <a:p>
            <a:r>
              <a:rPr lang="es-ES"/>
              <a:t>Un análisis a la empresa nos hizo entender que el cliente y sus empleados usan varios dispositivos móviles y notebooks a la hora de trabajar, por lo que necesita poder registrar y consultar la base datos desde cualquier lugar.  Por lo que lo que decidió crear una aplicación web </a:t>
            </a:r>
            <a:r>
              <a:rPr lang="es-ES" err="1"/>
              <a:t>responsive</a:t>
            </a:r>
            <a:r>
              <a:rPr lang="es-ES"/>
              <a:t>, para qué así no tengan problemas a la hora de querer registrar y consultar sus datos.</a:t>
            </a:r>
            <a:endParaRPr lang="es-ES">
              <a:solidFill>
                <a:srgbClr val="000000"/>
              </a:solidFill>
              <a:latin typeface="Calibri"/>
            </a:endParaRPr>
          </a:p>
          <a:p>
            <a:endParaRPr lang="es-ES">
              <a:solidFill>
                <a:srgbClr val="000000"/>
              </a:solidFill>
              <a:latin typeface="Calibri"/>
            </a:endParaRPr>
          </a:p>
          <a:p>
            <a:r>
              <a:rPr lang="es-ES">
                <a:solidFill>
                  <a:srgbClr val="000000"/>
                </a:solidFill>
                <a:latin typeface="Calibri"/>
              </a:rPr>
              <a:t>Para ello se usará XAMPP,  una plataforma de software que nos va a permitir desarrollar la aplicación desde un servidor local,     a demás cuenta con todas las herramientas necesarias,  un sistema de gestión de bases de datos </a:t>
            </a:r>
            <a:r>
              <a:rPr lang="es-ES" err="1">
                <a:solidFill>
                  <a:srgbClr val="000000"/>
                </a:solidFill>
                <a:latin typeface="Calibri"/>
              </a:rPr>
              <a:t>MarriaDB</a:t>
            </a:r>
            <a:r>
              <a:rPr lang="es-ES">
                <a:solidFill>
                  <a:srgbClr val="000000"/>
                </a:solidFill>
                <a:latin typeface="Calibri"/>
              </a:rPr>
              <a:t>,  un servidor web Apache, el interprete de PHP y </a:t>
            </a:r>
            <a:r>
              <a:rPr lang="es-ES" err="1">
                <a:solidFill>
                  <a:srgbClr val="000000"/>
                </a:solidFill>
                <a:latin typeface="Calibri"/>
              </a:rPr>
              <a:t>PHPAdmin</a:t>
            </a:r>
            <a:r>
              <a:rPr lang="es-ES">
                <a:solidFill>
                  <a:srgbClr val="000000"/>
                </a:solidFill>
                <a:latin typeface="Calibri"/>
              </a:rPr>
              <a:t>, una herramienta que nos permitirá administrar la base de </a:t>
            </a:r>
            <a:r>
              <a:rPr lang="es-ES" err="1">
                <a:solidFill>
                  <a:srgbClr val="000000"/>
                </a:solidFill>
                <a:latin typeface="Calibri"/>
              </a:rPr>
              <a:t>datos.El</a:t>
            </a:r>
            <a:r>
              <a:rPr lang="es-ES">
                <a:solidFill>
                  <a:srgbClr val="000000"/>
                </a:solidFill>
                <a:latin typeface="Calibri"/>
              </a:rPr>
              <a:t> sistema en que se desarrollara es Windows 10 ya que es el SO del cliente , pero XAMPP es multiplataforma por lo que no hay problemas si </a:t>
            </a:r>
            <a:r>
              <a:rPr lang="es-ES" err="1">
                <a:solidFill>
                  <a:srgbClr val="000000"/>
                </a:solidFill>
                <a:latin typeface="Calibri"/>
              </a:rPr>
              <a:t>elñ</a:t>
            </a:r>
            <a:r>
              <a:rPr lang="es-ES">
                <a:solidFill>
                  <a:srgbClr val="000000"/>
                </a:solidFill>
                <a:latin typeface="Calibri"/>
              </a:rPr>
              <a:t> cliente en el futuro decide implementarlo en otro servidor.</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10</a:t>
            </a:fld>
            <a:endParaRPr lang="es-CL"/>
          </a:p>
        </p:txBody>
      </p:sp>
    </p:spTree>
    <p:extLst>
      <p:ext uri="{BB962C8B-B14F-4D97-AF65-F5344CB8AC3E}">
        <p14:creationId xmlns:p14="http://schemas.microsoft.com/office/powerpoint/2010/main" val="41710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12 de abril   Fin anteproyecto</a:t>
            </a:r>
          </a:p>
          <a:p>
            <a:r>
              <a:rPr lang="es-ES"/>
              <a:t>13 de abril hasta el 3 de mayo:  Análisis de requisitos y Modelamiento de Datos</a:t>
            </a:r>
          </a:p>
          <a:p>
            <a:r>
              <a:rPr lang="es-ES"/>
              <a:t>04 de mayo hasta el 24 de mayo: Análisis Funcional y Modelamiento de Procesos</a:t>
            </a:r>
          </a:p>
          <a:p>
            <a:r>
              <a:rPr lang="es-ES"/>
              <a:t>25 de mayo hasta el 07 de junio: Diseño</a:t>
            </a:r>
          </a:p>
          <a:p>
            <a:r>
              <a:rPr lang="es-ES"/>
              <a:t>7 de Junio al 14 de Junio: Programación</a:t>
            </a:r>
          </a:p>
          <a:p>
            <a:r>
              <a:rPr lang="es-ES"/>
              <a:t>15 de Junio al 19 de junio Pruebas</a:t>
            </a:r>
          </a:p>
          <a:p>
            <a:r>
              <a:rPr lang="es-ES"/>
              <a:t>20 de junio al 28 de Junio Pruesta en producción:</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11</a:t>
            </a:fld>
            <a:endParaRPr lang="es-CL"/>
          </a:p>
        </p:txBody>
      </p:sp>
    </p:spTree>
    <p:extLst>
      <p:ext uri="{BB962C8B-B14F-4D97-AF65-F5344CB8AC3E}">
        <p14:creationId xmlns:p14="http://schemas.microsoft.com/office/powerpoint/2010/main" val="2865021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12</a:t>
            </a:fld>
            <a:endParaRPr lang="es-CL"/>
          </a:p>
        </p:txBody>
      </p:sp>
    </p:spTree>
    <p:extLst>
      <p:ext uri="{BB962C8B-B14F-4D97-AF65-F5344CB8AC3E}">
        <p14:creationId xmlns:p14="http://schemas.microsoft.com/office/powerpoint/2010/main" val="3169531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Se concluye que por medio de este modelo de gestión y desarrollo de proyecto se ve un gran potencial de ayuda para estas empresas de cuidado de aves rapaces, lo cual incentiva a llevar a cabo esta innovadora propuesta y construir con la mejor dedicación este software.</a:t>
            </a:r>
          </a:p>
          <a:p>
            <a:endParaRPr lang="es-ES"/>
          </a:p>
          <a:p>
            <a:r>
              <a:rPr lang="es-ES"/>
              <a:t>- Al final decir "aquí concluye la presentación del anteproyecto, nos veremos en una próxima ocasión para presentar tema 2.</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13</a:t>
            </a:fld>
            <a:endParaRPr lang="es-CL"/>
          </a:p>
        </p:txBody>
      </p:sp>
    </p:spTree>
    <p:extLst>
      <p:ext uri="{BB962C8B-B14F-4D97-AF65-F5344CB8AC3E}">
        <p14:creationId xmlns:p14="http://schemas.microsoft.com/office/powerpoint/2010/main" val="126711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 Al final decir "aquí concluye la presentación del anteproyecto, nos veremos en una próxima ocasión para presentar tema 2.</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14</a:t>
            </a:fld>
            <a:endParaRPr lang="es-CL"/>
          </a:p>
        </p:txBody>
      </p:sp>
    </p:spTree>
    <p:extLst>
      <p:ext uri="{BB962C8B-B14F-4D97-AF65-F5344CB8AC3E}">
        <p14:creationId xmlns:p14="http://schemas.microsoft.com/office/powerpoint/2010/main" val="386809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2</a:t>
            </a:fld>
            <a:endParaRPr lang="es-CL"/>
          </a:p>
        </p:txBody>
      </p:sp>
    </p:spTree>
    <p:extLst>
      <p:ext uri="{BB962C8B-B14F-4D97-AF65-F5344CB8AC3E}">
        <p14:creationId xmlns:p14="http://schemas.microsoft.com/office/powerpoint/2010/main" val="233327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DANILO</a:t>
            </a:r>
          </a:p>
          <a:p>
            <a:endParaRPr lang="es-ES"/>
          </a:p>
          <a:p>
            <a:r>
              <a:rPr lang="es-ES"/>
              <a:t>El proyecto trata sobre la creación de un software para una empresa de control biológico con aves rapaces llamada Falco Chile.</a:t>
            </a:r>
          </a:p>
          <a:p>
            <a:r>
              <a:rPr lang="es-ES"/>
              <a:t>1° -La empresa hace uso de la "cetrería" (que es la actividad de cazar con aves rapaces)  para hacer control de plagas tanto en  plantaciones como en zonas urbanas( hospitales, plazas, </a:t>
            </a:r>
            <a:r>
              <a:rPr lang="es-ES" err="1"/>
              <a:t>aeropuertos,etc</a:t>
            </a:r>
            <a:r>
              <a:rPr lang="es-ES"/>
              <a:t>). </a:t>
            </a:r>
          </a:p>
          <a:p>
            <a:endParaRPr lang="es-ES">
              <a:solidFill>
                <a:srgbClr val="000000"/>
              </a:solidFill>
              <a:latin typeface="Calibri"/>
            </a:endParaRP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3</a:t>
            </a:fld>
            <a:endParaRPr lang="es-CL"/>
          </a:p>
        </p:txBody>
      </p:sp>
    </p:spTree>
    <p:extLst>
      <p:ext uri="{BB962C8B-B14F-4D97-AF65-F5344CB8AC3E}">
        <p14:creationId xmlns:p14="http://schemas.microsoft.com/office/powerpoint/2010/main" val="250103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SERGIO</a:t>
            </a:r>
          </a:p>
          <a:p>
            <a:endParaRPr lang="es-ES">
              <a:latin typeface="Calibri"/>
            </a:endParaRPr>
          </a:p>
          <a:p>
            <a:r>
              <a:rPr lang="es-ES">
                <a:latin typeface="Calibri"/>
              </a:rPr>
              <a:t>Bueno nuestro objetivo es diseñar e implementar un software,</a:t>
            </a:r>
          </a:p>
          <a:p>
            <a:r>
              <a:rPr lang="es-ES">
                <a:latin typeface="Calibri"/>
              </a:rPr>
              <a:t>Para lo cual se debe considerar hacer:</a:t>
            </a:r>
          </a:p>
          <a:p>
            <a:r>
              <a:rPr lang="es-ES">
                <a:latin typeface="Calibri"/>
              </a:rPr>
              <a:t>Toma de requisitos</a:t>
            </a:r>
          </a:p>
          <a:p>
            <a:r>
              <a:rPr lang="es-ES">
                <a:latin typeface="Calibri"/>
              </a:rPr>
              <a:t>Selección de herramientas de hardware y software</a:t>
            </a:r>
          </a:p>
          <a:p>
            <a:r>
              <a:rPr lang="es-ES">
                <a:latin typeface="Calibri"/>
              </a:rPr>
              <a:t>Modelamiento de datos</a:t>
            </a:r>
          </a:p>
          <a:p>
            <a:r>
              <a:rPr lang="es-ES">
                <a:latin typeface="Calibri"/>
              </a:rPr>
              <a:t>Modelamiento de procesos</a:t>
            </a:r>
          </a:p>
          <a:p>
            <a:r>
              <a:rPr lang="es-ES">
                <a:latin typeface="Calibri"/>
              </a:rPr>
              <a:t>Diseñar el software</a:t>
            </a:r>
          </a:p>
          <a:p>
            <a:r>
              <a:rPr lang="es-ES">
                <a:latin typeface="Calibri"/>
              </a:rPr>
              <a:t>Aplicar plan de pruebas</a:t>
            </a:r>
          </a:p>
          <a:p>
            <a:r>
              <a:rPr lang="es-ES">
                <a:latin typeface="Calibri"/>
              </a:rPr>
              <a:t>Capacitar los usuarios</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4</a:t>
            </a:fld>
            <a:endParaRPr lang="es-CL"/>
          </a:p>
        </p:txBody>
      </p:sp>
    </p:spTree>
    <p:extLst>
      <p:ext uri="{BB962C8B-B14F-4D97-AF65-F5344CB8AC3E}">
        <p14:creationId xmlns:p14="http://schemas.microsoft.com/office/powerpoint/2010/main" val="200614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DANILO</a:t>
            </a:r>
          </a:p>
          <a:p>
            <a:endParaRPr lang="es-ES">
              <a:latin typeface="Calibri"/>
            </a:endParaRPr>
          </a:p>
          <a:p>
            <a:r>
              <a:rPr lang="es-ES">
                <a:latin typeface="Calibri"/>
              </a:rPr>
              <a:t>Que sucede?</a:t>
            </a:r>
          </a:p>
          <a:p>
            <a:r>
              <a:rPr lang="es-ES">
                <a:latin typeface="Calibri"/>
              </a:rPr>
              <a:t>Metabolismo </a:t>
            </a:r>
          </a:p>
          <a:p>
            <a:r>
              <a:rPr lang="es-ES">
                <a:latin typeface="Calibri"/>
              </a:rPr>
              <a:t>Control peso</a:t>
            </a:r>
          </a:p>
          <a:p>
            <a:endParaRPr lang="es-ES">
              <a:latin typeface="Calibri"/>
            </a:endParaRPr>
          </a:p>
          <a:p>
            <a:endParaRPr lang="es-ES">
              <a:latin typeface="Calibri"/>
            </a:endParaRPr>
          </a:p>
          <a:p>
            <a:r>
              <a:rPr lang="es-ES">
                <a:latin typeface="Calibri"/>
              </a:rPr>
              <a:t>Una de las tareas más importantes que se debe realizar en el ámbito de la cetrería es el cuidado del ave,</a:t>
            </a:r>
          </a:p>
          <a:p>
            <a:r>
              <a:rPr lang="es-ES">
                <a:latin typeface="Calibri"/>
              </a:rPr>
              <a:t>esto quiere decir, el ave es un animal muy delicado, su metabolismo es tan acelerado que en solo 2 o 3 </a:t>
            </a:r>
            <a:r>
              <a:rPr lang="es-ES" err="1">
                <a:latin typeface="Calibri"/>
              </a:rPr>
              <a:t>dias</a:t>
            </a:r>
            <a:r>
              <a:rPr lang="es-ES">
                <a:latin typeface="Calibri"/>
              </a:rPr>
              <a:t> sin comer puede afectar gravemente su salud.</a:t>
            </a:r>
          </a:p>
          <a:p>
            <a:r>
              <a:rPr lang="es-ES">
                <a:latin typeface="Calibri"/>
              </a:rPr>
              <a:t>Por lo que se necesita tener un control del peso constante al menos dos veces al </a:t>
            </a:r>
            <a:r>
              <a:rPr lang="es-ES" err="1">
                <a:latin typeface="Calibri"/>
              </a:rPr>
              <a:t>dia</a:t>
            </a:r>
            <a:r>
              <a:rPr lang="es-ES">
                <a:latin typeface="Calibri"/>
              </a:rPr>
              <a:t>.</a:t>
            </a:r>
            <a:endParaRPr lang="es-ES"/>
          </a:p>
        </p:txBody>
      </p:sp>
      <p:sp>
        <p:nvSpPr>
          <p:cNvPr id="4" name="Marcador de número de diapositiva 3"/>
          <p:cNvSpPr>
            <a:spLocks noGrp="1"/>
          </p:cNvSpPr>
          <p:nvPr>
            <p:ph type="sldNum" sz="quarter" idx="10"/>
          </p:nvPr>
        </p:nvSpPr>
        <p:spPr/>
        <p:txBody>
          <a:bodyPr/>
          <a:lstStyle/>
          <a:p>
            <a:fld id="{68499C0C-7116-4C04-9166-98F093EDFFDB}" type="slidenum">
              <a:rPr lang="es-CL" smtClean="0"/>
              <a:t>5</a:t>
            </a:fld>
            <a:endParaRPr lang="es-CL"/>
          </a:p>
        </p:txBody>
      </p:sp>
    </p:spTree>
    <p:extLst>
      <p:ext uri="{BB962C8B-B14F-4D97-AF65-F5344CB8AC3E}">
        <p14:creationId xmlns:p14="http://schemas.microsoft.com/office/powerpoint/2010/main" val="271607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latin typeface="Calibri"/>
              </a:rPr>
              <a:t>DANILO</a:t>
            </a:r>
          </a:p>
          <a:p>
            <a:endParaRPr lang="es-ES">
              <a:latin typeface="Calibri"/>
            </a:endParaRPr>
          </a:p>
          <a:p>
            <a:r>
              <a:rPr lang="es-ES">
                <a:latin typeface="Calibri"/>
              </a:rPr>
              <a:t>En la empresa falco Chile, este registro se hace en papel, lo que ocasiona una serie de problemas en la empresa.</a:t>
            </a:r>
            <a:br>
              <a:rPr lang="es-ES">
                <a:latin typeface="Calibri"/>
              </a:rPr>
            </a:br>
            <a:r>
              <a:rPr lang="es-ES">
                <a:latin typeface="Calibri"/>
              </a:rPr>
              <a:t>El primero es la perdida de información ya que la hoja de desgasta y se estropea.</a:t>
            </a:r>
            <a:br>
              <a:rPr lang="es-ES">
                <a:latin typeface="Calibri"/>
              </a:rPr>
            </a:br>
            <a:r>
              <a:rPr lang="es-ES">
                <a:latin typeface="Calibri"/>
              </a:rPr>
              <a:t>Desorden de los datos, ya que no hay plantilla ni regla al poner los datos es difícil leerlas y analizarla de los cuadernos.</a:t>
            </a:r>
          </a:p>
          <a:p>
            <a:r>
              <a:rPr lang="es-ES">
                <a:solidFill>
                  <a:srgbClr val="000000"/>
                </a:solidFill>
                <a:latin typeface="Calibri"/>
              </a:rPr>
              <a:t>Registro incompletos, ya que el cetrero a cargo de los registros no siempre pone los datos necesarios y no hay forma de saber que cetrero puso la información completa.</a:t>
            </a:r>
          </a:p>
          <a:p>
            <a:r>
              <a:rPr lang="es-ES">
                <a:solidFill>
                  <a:srgbClr val="000000"/>
                </a:solidFill>
                <a:latin typeface="Calibri"/>
              </a:rPr>
              <a:t>Entonces se necesita una mejor alternativa...</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6</a:t>
            </a:fld>
            <a:endParaRPr lang="es-CL"/>
          </a:p>
        </p:txBody>
      </p:sp>
    </p:spTree>
    <p:extLst>
      <p:ext uri="{BB962C8B-B14F-4D97-AF65-F5344CB8AC3E}">
        <p14:creationId xmlns:p14="http://schemas.microsoft.com/office/powerpoint/2010/main" val="53147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SOLUCION</a:t>
            </a:r>
          </a:p>
          <a:p>
            <a:endParaRPr lang="es-ES"/>
          </a:p>
          <a:p>
            <a:r>
              <a:rPr lang="es-ES"/>
              <a:t>Para lo cual se propone crear un software que se encargue de registrar el peso de cada ave, evitando las inconveniencias de registrar los pesos en un papel, obligando al trabajar a registrar los datos necesarios siempre y además poder comparar las variaciones del peso del ave en el tiempo.</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7</a:t>
            </a:fld>
            <a:endParaRPr lang="es-CL"/>
          </a:p>
        </p:txBody>
      </p:sp>
    </p:spTree>
    <p:extLst>
      <p:ext uri="{BB962C8B-B14F-4D97-AF65-F5344CB8AC3E}">
        <p14:creationId xmlns:p14="http://schemas.microsoft.com/office/powerpoint/2010/main" val="79375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SERGIO</a:t>
            </a:r>
          </a:p>
          <a:p>
            <a:endParaRPr lang="es-ES"/>
          </a:p>
          <a:p>
            <a:r>
              <a:rPr lang="es-ES"/>
              <a:t>La competencia son las aplicaciones Falcon Log y la cetrería, ambas son aplicaciones que se encargan del registro diario del peso y los vuelos de las aves, pero son aplicaciones de celular y no están enfocadas a la industria sino que al hobby de la cetrería.</a:t>
            </a:r>
            <a:endParaRPr lang="es-ES">
              <a:latin typeface="Calibri"/>
            </a:endParaRP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8</a:t>
            </a:fld>
            <a:endParaRPr lang="es-CL"/>
          </a:p>
        </p:txBody>
      </p:sp>
    </p:spTree>
    <p:extLst>
      <p:ext uri="{BB962C8B-B14F-4D97-AF65-F5344CB8AC3E}">
        <p14:creationId xmlns:p14="http://schemas.microsoft.com/office/powerpoint/2010/main" val="229887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SERGIO</a:t>
            </a:r>
          </a:p>
          <a:p>
            <a:endParaRPr lang="es-ES"/>
          </a:p>
          <a:p>
            <a:r>
              <a:rPr lang="es-ES"/>
              <a:t>El modelo de ciclo de vida que se eligió es el modelo lineal secuencial o modelo en cascada, propuesto por un </a:t>
            </a:r>
            <a:r>
              <a:rPr lang="es-ES" err="1"/>
              <a:t>wn</a:t>
            </a:r>
            <a:r>
              <a:rPr lang="es-ES"/>
              <a:t> en los 70.Es un modelo no iterativo en donde </a:t>
            </a:r>
            <a:br>
              <a:rPr lang="es-ES"/>
            </a:br>
            <a:r>
              <a:rPr lang="es-ES">
                <a:latin typeface="Calibri"/>
              </a:rPr>
              <a:t>se debe cumplir cada fase antes de continuar a la siguiente</a:t>
            </a:r>
            <a:endParaRPr lang="es-ES">
              <a:solidFill>
                <a:srgbClr val="000000"/>
              </a:solidFill>
              <a:latin typeface="Calibri"/>
            </a:endParaRPr>
          </a:p>
          <a:p>
            <a:r>
              <a:rPr lang="es-ES">
                <a:latin typeface="Calibri"/>
              </a:rPr>
              <a:t>Las razones por la que se escogió es debido a que se tienen claro los requisitos desde el principio del proyecto y a la sencillez del software a crear, que lo único que necesita es un registro diario del peso de las aves y saber quién lo registro. Además por la cantidad de personas en el equipo nos permite una gran comunicación sin problemas.</a:t>
            </a:r>
          </a:p>
          <a:p>
            <a:r>
              <a:rPr lang="es-ES">
                <a:solidFill>
                  <a:srgbClr val="000000"/>
                </a:solidFill>
                <a:latin typeface="Calibri"/>
              </a:rPr>
              <a:t>;Por último tenemos total disposición del cliente a la hora de consultar dudas....... [esta </a:t>
            </a:r>
            <a:r>
              <a:rPr lang="es-ES" err="1">
                <a:solidFill>
                  <a:srgbClr val="000000"/>
                </a:solidFill>
                <a:latin typeface="Calibri"/>
              </a:rPr>
              <a:t>huea</a:t>
            </a:r>
            <a:r>
              <a:rPr lang="es-ES">
                <a:solidFill>
                  <a:srgbClr val="000000"/>
                </a:solidFill>
                <a:latin typeface="Calibri"/>
              </a:rPr>
              <a:t> va  o no]</a:t>
            </a:r>
          </a:p>
        </p:txBody>
      </p:sp>
      <p:sp>
        <p:nvSpPr>
          <p:cNvPr id="4" name="Marcador de número de diapositiva 3"/>
          <p:cNvSpPr>
            <a:spLocks noGrp="1"/>
          </p:cNvSpPr>
          <p:nvPr>
            <p:ph type="sldNum" sz="quarter" idx="10"/>
          </p:nvPr>
        </p:nvSpPr>
        <p:spPr/>
        <p:txBody>
          <a:bodyPr/>
          <a:lstStyle/>
          <a:p>
            <a:fld id="{68499C0C-7116-4C04-9166-98F093EDFFDB}" type="slidenum">
              <a:rPr lang="es-CL" smtClean="0"/>
              <a:t>9</a:t>
            </a:fld>
            <a:endParaRPr lang="es-CL"/>
          </a:p>
        </p:txBody>
      </p:sp>
    </p:spTree>
    <p:extLst>
      <p:ext uri="{BB962C8B-B14F-4D97-AF65-F5344CB8AC3E}">
        <p14:creationId xmlns:p14="http://schemas.microsoft.com/office/powerpoint/2010/main" val="277424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852A857-9365-4F9E-B4FB-56C685B230E2}" type="datetimeFigureOut">
              <a:rPr lang="en-US" altLang="en-US"/>
              <a:pPr/>
              <a:t>6/28/2017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4807EB3-C029-4F61-882D-92C2C36EEBCD}" type="slidenum">
              <a:rPr lang="en-US" altLang="en-US"/>
              <a:pPr/>
              <a:t>‹Nº›</a:t>
            </a:fld>
            <a:endParaRPr lang="en-US" altLang="en-US"/>
          </a:p>
        </p:txBody>
      </p:sp>
    </p:spTree>
    <p:extLst>
      <p:ext uri="{BB962C8B-B14F-4D97-AF65-F5344CB8AC3E}">
        <p14:creationId xmlns:p14="http://schemas.microsoft.com/office/powerpoint/2010/main" val="59698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9C131B53-432C-46DD-91C8-877E85199607}" type="datetimeFigureOut">
              <a:rPr lang="en-US" altLang="en-US"/>
              <a:pPr/>
              <a:t>6/28/2017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42DCDB3-58EA-4253-8043-6B094A9EF19E}" type="slidenum">
              <a:rPr lang="en-US" altLang="en-US"/>
              <a:pPr/>
              <a:t>‹Nº›</a:t>
            </a:fld>
            <a:endParaRPr lang="en-US" altLang="en-US"/>
          </a:p>
        </p:txBody>
      </p:sp>
    </p:spTree>
    <p:extLst>
      <p:ext uri="{BB962C8B-B14F-4D97-AF65-F5344CB8AC3E}">
        <p14:creationId xmlns:p14="http://schemas.microsoft.com/office/powerpoint/2010/main" val="228951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C12B4092-14AE-43F8-A355-C36ABAB219FB}" type="datetimeFigureOut">
              <a:rPr lang="en-US" altLang="en-US"/>
              <a:pPr/>
              <a:t>6/28/2017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53882F-5DB6-467D-BA5C-1F6D3AC66C4E}" type="slidenum">
              <a:rPr lang="en-US" altLang="en-US"/>
              <a:pPr/>
              <a:t>‹Nº›</a:t>
            </a:fld>
            <a:endParaRPr lang="en-US" altLang="en-US"/>
          </a:p>
        </p:txBody>
      </p:sp>
    </p:spTree>
    <p:extLst>
      <p:ext uri="{BB962C8B-B14F-4D97-AF65-F5344CB8AC3E}">
        <p14:creationId xmlns:p14="http://schemas.microsoft.com/office/powerpoint/2010/main" val="249734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lvl1pPr>
              <a:defRPr/>
            </a:lvl1pPr>
          </a:lstStyle>
          <a:p>
            <a:fld id="{9CF689E5-5CAC-4D2E-A080-1D65DCAD9C48}" type="datetimeFigureOut">
              <a:rPr lang="en-US" altLang="en-US"/>
              <a:pPr/>
              <a:t>6/28/2017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43EBE49-7803-4666-8AFE-0BADB4530F85}" type="slidenum">
              <a:rPr lang="en-US" altLang="en-US"/>
              <a:pPr/>
              <a:t>‹Nº›</a:t>
            </a:fld>
            <a:endParaRPr lang="en-US" altLang="en-US"/>
          </a:p>
        </p:txBody>
      </p:sp>
    </p:spTree>
    <p:extLst>
      <p:ext uri="{BB962C8B-B14F-4D97-AF65-F5344CB8AC3E}">
        <p14:creationId xmlns:p14="http://schemas.microsoft.com/office/powerpoint/2010/main" val="34357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lvl1pPr>
              <a:defRPr/>
            </a:lvl1pPr>
          </a:lstStyle>
          <a:p>
            <a:fld id="{5B4B1B49-E0A2-4B31-A2BE-B89A24A31899}" type="datetimeFigureOut">
              <a:rPr lang="en-US" altLang="en-US"/>
              <a:pPr/>
              <a:t>6/28/2017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4909A44-FDF2-45E5-9ADB-53754EC4F4D5}" type="slidenum">
              <a:rPr lang="en-US" altLang="en-US"/>
              <a:pPr/>
              <a:t>‹Nº›</a:t>
            </a:fld>
            <a:endParaRPr lang="en-US" altLang="en-US"/>
          </a:p>
        </p:txBody>
      </p:sp>
    </p:spTree>
    <p:extLst>
      <p:ext uri="{BB962C8B-B14F-4D97-AF65-F5344CB8AC3E}">
        <p14:creationId xmlns:p14="http://schemas.microsoft.com/office/powerpoint/2010/main" val="324753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3"/>
          <p:cNvSpPr>
            <a:spLocks noGrp="1"/>
          </p:cNvSpPr>
          <p:nvPr>
            <p:ph type="dt" sz="half" idx="10"/>
          </p:nvPr>
        </p:nvSpPr>
        <p:spPr/>
        <p:txBody>
          <a:bodyPr/>
          <a:lstStyle>
            <a:lvl1pPr>
              <a:defRPr/>
            </a:lvl1pPr>
          </a:lstStyle>
          <a:p>
            <a:fld id="{E27B1BD2-A379-48E0-82A7-1480FAE6BBB7}" type="datetimeFigureOut">
              <a:rPr lang="en-US" altLang="en-US"/>
              <a:pPr/>
              <a:t>6/28/2017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AA917D5-28BF-40FD-85A2-B12A3158C22F}" type="slidenum">
              <a:rPr lang="en-US" altLang="en-US"/>
              <a:pPr/>
              <a:t>‹Nº›</a:t>
            </a:fld>
            <a:endParaRPr lang="en-US" altLang="en-US"/>
          </a:p>
        </p:txBody>
      </p:sp>
    </p:spTree>
    <p:extLst>
      <p:ext uri="{BB962C8B-B14F-4D97-AF65-F5344CB8AC3E}">
        <p14:creationId xmlns:p14="http://schemas.microsoft.com/office/powerpoint/2010/main" val="123084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3"/>
          <p:cNvSpPr>
            <a:spLocks noGrp="1"/>
          </p:cNvSpPr>
          <p:nvPr>
            <p:ph type="dt" sz="half" idx="10"/>
          </p:nvPr>
        </p:nvSpPr>
        <p:spPr/>
        <p:txBody>
          <a:bodyPr/>
          <a:lstStyle>
            <a:lvl1pPr>
              <a:defRPr/>
            </a:lvl1pPr>
          </a:lstStyle>
          <a:p>
            <a:fld id="{2E82A9AF-E01C-4A10-BB72-B49578C7BC52}" type="datetimeFigureOut">
              <a:rPr lang="en-US" altLang="en-US"/>
              <a:pPr/>
              <a:t>6/28/2017</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A57B68A-98B8-4AF3-A4A4-051E16E23AAD}" type="slidenum">
              <a:rPr lang="en-US" altLang="en-US"/>
              <a:pPr/>
              <a:t>‹Nº›</a:t>
            </a:fld>
            <a:endParaRPr lang="en-US" altLang="en-US"/>
          </a:p>
        </p:txBody>
      </p:sp>
    </p:spTree>
    <p:extLst>
      <p:ext uri="{BB962C8B-B14F-4D97-AF65-F5344CB8AC3E}">
        <p14:creationId xmlns:p14="http://schemas.microsoft.com/office/powerpoint/2010/main" val="46509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3"/>
          <p:cNvSpPr>
            <a:spLocks noGrp="1"/>
          </p:cNvSpPr>
          <p:nvPr>
            <p:ph type="dt" sz="half" idx="10"/>
          </p:nvPr>
        </p:nvSpPr>
        <p:spPr/>
        <p:txBody>
          <a:bodyPr/>
          <a:lstStyle>
            <a:lvl1pPr>
              <a:defRPr/>
            </a:lvl1pPr>
          </a:lstStyle>
          <a:p>
            <a:fld id="{62E6EC75-A189-4F3A-951B-156E9047581B}" type="datetimeFigureOut">
              <a:rPr lang="en-US" altLang="en-US"/>
              <a:pPr/>
              <a:t>6/28/2017</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ED9FA83-1B85-4E48-834F-0FE41DA6C612}" type="slidenum">
              <a:rPr lang="en-US" altLang="en-US"/>
              <a:pPr/>
              <a:t>‹Nº›</a:t>
            </a:fld>
            <a:endParaRPr lang="en-US" altLang="en-US"/>
          </a:p>
        </p:txBody>
      </p:sp>
    </p:spTree>
    <p:extLst>
      <p:ext uri="{BB962C8B-B14F-4D97-AF65-F5344CB8AC3E}">
        <p14:creationId xmlns:p14="http://schemas.microsoft.com/office/powerpoint/2010/main" val="125928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C01E34A-000F-4CFD-A28A-007A7B898215}" type="datetimeFigureOut">
              <a:rPr lang="en-US" altLang="en-US"/>
              <a:pPr/>
              <a:t>6/28/2017</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7796E7E-B620-4918-84FC-85C0C574CE53}" type="slidenum">
              <a:rPr lang="en-US" altLang="en-US"/>
              <a:pPr/>
              <a:t>‹Nº›</a:t>
            </a:fld>
            <a:endParaRPr lang="en-US" altLang="en-US"/>
          </a:p>
        </p:txBody>
      </p:sp>
    </p:spTree>
    <p:extLst>
      <p:ext uri="{BB962C8B-B14F-4D97-AF65-F5344CB8AC3E}">
        <p14:creationId xmlns:p14="http://schemas.microsoft.com/office/powerpoint/2010/main" val="219852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p:cNvSpPr>
            <a:spLocks noGrp="1"/>
          </p:cNvSpPr>
          <p:nvPr>
            <p:ph type="dt" sz="half" idx="10"/>
          </p:nvPr>
        </p:nvSpPr>
        <p:spPr/>
        <p:txBody>
          <a:bodyPr/>
          <a:lstStyle>
            <a:lvl1pPr>
              <a:defRPr/>
            </a:lvl1pPr>
          </a:lstStyle>
          <a:p>
            <a:fld id="{37D4B232-C24F-4234-B129-DC5F41042D72}" type="datetimeFigureOut">
              <a:rPr lang="en-US" altLang="en-US"/>
              <a:pPr/>
              <a:t>6/28/2017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4597FDC-3DC7-460C-ADD8-63102AA8F4EA}" type="slidenum">
              <a:rPr lang="en-US" altLang="en-US"/>
              <a:pPr/>
              <a:t>‹Nº›</a:t>
            </a:fld>
            <a:endParaRPr lang="en-US" altLang="en-US"/>
          </a:p>
        </p:txBody>
      </p:sp>
    </p:spTree>
    <p:extLst>
      <p:ext uri="{BB962C8B-B14F-4D97-AF65-F5344CB8AC3E}">
        <p14:creationId xmlns:p14="http://schemas.microsoft.com/office/powerpoint/2010/main" val="66051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3"/>
          <p:cNvSpPr>
            <a:spLocks noGrp="1"/>
          </p:cNvSpPr>
          <p:nvPr>
            <p:ph type="dt" sz="half" idx="10"/>
          </p:nvPr>
        </p:nvSpPr>
        <p:spPr/>
        <p:txBody>
          <a:bodyPr/>
          <a:lstStyle>
            <a:lvl1pPr>
              <a:defRPr/>
            </a:lvl1pPr>
          </a:lstStyle>
          <a:p>
            <a:fld id="{452A5D11-12D0-4A67-B992-09D09BE0AE07}" type="datetimeFigureOut">
              <a:rPr lang="en-US" altLang="en-US"/>
              <a:pPr/>
              <a:t>6/28/2017</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8C1CF27-D8CD-49F0-93DB-C7470988F37B}" type="slidenum">
              <a:rPr lang="en-US" altLang="en-US"/>
              <a:pPr/>
              <a:t>‹Nº›</a:t>
            </a:fld>
            <a:endParaRPr lang="en-US" altLang="en-US"/>
          </a:p>
        </p:txBody>
      </p:sp>
    </p:spTree>
    <p:extLst>
      <p:ext uri="{BB962C8B-B14F-4D97-AF65-F5344CB8AC3E}">
        <p14:creationId xmlns:p14="http://schemas.microsoft.com/office/powerpoint/2010/main" val="387424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n-US"/>
              <a:t>Click to edit Master title style</a:t>
            </a:r>
            <a:endParaRPr lang="en-US"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n-US"/>
              <a:t>Click to edit Master text styles</a:t>
            </a:r>
          </a:p>
          <a:p>
            <a:pPr lvl="1"/>
            <a:r>
              <a:rPr lang="es-ES_tradnl" altLang="en-US"/>
              <a:t>Second level</a:t>
            </a:r>
          </a:p>
          <a:p>
            <a:pPr lvl="2"/>
            <a:r>
              <a:rPr lang="es-ES_tradnl" altLang="en-US"/>
              <a:t>Third level</a:t>
            </a:r>
          </a:p>
          <a:p>
            <a:pPr lvl="3"/>
            <a:r>
              <a:rPr lang="es-ES_tradnl" altLang="en-US"/>
              <a:t>Fourth level</a:t>
            </a:r>
          </a:p>
          <a:p>
            <a:pPr lvl="4"/>
            <a:r>
              <a:rPr lang="es-ES_tradnl" altLang="en-US"/>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EA3362FE-7E23-4C92-AF91-D4EFFE615811}" type="datetimeFigureOut">
              <a:rPr lang="en-US" altLang="en-US"/>
              <a:pPr/>
              <a:t>6/28/2017</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EC792982-2904-4154-BB5A-97A40248E302}" type="slidenum">
              <a:rPr lang="en-US" altLang="en-US"/>
              <a:pPr/>
              <a:t>‹Nº›</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a:picLocks noChangeAspect="1"/>
          </p:cNvPicPr>
          <p:nvPr/>
        </p:nvPicPr>
        <p:blipFill>
          <a:blip r:embed="rId3"/>
          <a:stretch>
            <a:fillRect/>
          </a:stretch>
        </p:blipFill>
        <p:spPr>
          <a:xfrm>
            <a:off x="562177" y="2533650"/>
            <a:ext cx="4075300" cy="4106087"/>
          </a:xfrm>
          <a:prstGeom prst="rect">
            <a:avLst/>
          </a:prstGeom>
          <a:ln>
            <a:noFill/>
          </a:ln>
          <a:effectLst>
            <a:softEdge rad="112500"/>
          </a:effectLst>
        </p:spPr>
      </p:pic>
      <p:sp>
        <p:nvSpPr>
          <p:cNvPr id="2" name="Título 1"/>
          <p:cNvSpPr>
            <a:spLocks noGrp="1"/>
          </p:cNvSpPr>
          <p:nvPr>
            <p:ph type="title"/>
          </p:nvPr>
        </p:nvSpPr>
        <p:spPr>
          <a:xfrm>
            <a:off x="-28575" y="1247775"/>
            <a:ext cx="9077217" cy="1143000"/>
          </a:xfrm>
          <a:noFill/>
          <a:ln>
            <a:solidFill>
              <a:schemeClr val="bg1"/>
            </a:solidFill>
          </a:ln>
        </p:spPr>
        <p:txBody>
          <a:bodyPr/>
          <a:lstStyle/>
          <a:p>
            <a:r>
              <a:rPr lang="es-ES">
                <a:solidFill>
                  <a:srgbClr val="000000"/>
                </a:solidFill>
                <a:latin typeface="Calibri"/>
              </a:rPr>
              <a:t>Desarrollo de software I</a:t>
            </a:r>
            <a:r>
              <a:rPr lang="es-ES">
                <a:latin typeface="Calibri"/>
              </a:rPr>
              <a:t/>
            </a:r>
            <a:br>
              <a:rPr lang="es-ES">
                <a:latin typeface="Calibri"/>
              </a:rPr>
            </a:br>
            <a:r>
              <a:rPr lang="es-ES" sz="4200">
                <a:solidFill>
                  <a:srgbClr val="000000"/>
                </a:solidFill>
                <a:latin typeface="Calibri"/>
              </a:rPr>
              <a:t>Definición y planificación de proyecto</a:t>
            </a:r>
          </a:p>
        </p:txBody>
      </p:sp>
      <p:sp>
        <p:nvSpPr>
          <p:cNvPr id="5" name="CuadroTexto 4"/>
          <p:cNvSpPr txBox="1"/>
          <p:nvPr/>
        </p:nvSpPr>
        <p:spPr>
          <a:xfrm>
            <a:off x="5105400" y="3305175"/>
            <a:ext cx="5394325" cy="3170099"/>
          </a:xfrm>
          <a:prstGeom prst="rect">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s-ES" sz="2600" b="1"/>
              <a:t>Integrantes:</a:t>
            </a:r>
            <a:r>
              <a:rPr lang="es-ES" sz="2600"/>
              <a:t>  </a:t>
            </a:r>
            <a:endParaRPr lang="es-ES" sz="2600">
              <a:solidFill>
                <a:srgbClr val="000000"/>
              </a:solidFill>
              <a:latin typeface="Calibri"/>
            </a:endParaRPr>
          </a:p>
          <a:p>
            <a:r>
              <a:rPr lang="es-ES" sz="2000"/>
              <a:t>      </a:t>
            </a:r>
            <a:r>
              <a:rPr lang="es-ES" sz="2000" err="1"/>
              <a:t>  </a:t>
            </a:r>
            <a:r>
              <a:rPr lang="es-ES" sz="2600"/>
              <a:t>Danilo </a:t>
            </a:r>
            <a:r>
              <a:rPr lang="es-ES" sz="2600" err="1"/>
              <a:t>Abellá</a:t>
            </a:r>
            <a:r>
              <a:rPr lang="es-ES" sz="2600"/>
              <a:t> </a:t>
            </a:r>
            <a:r>
              <a:rPr lang="es-ES"/>
              <a:t/>
            </a:r>
            <a:br>
              <a:rPr lang="es-ES"/>
            </a:br>
            <a:r>
              <a:rPr lang="es-ES" sz="2000">
                <a:solidFill>
                  <a:srgbClr val="000000"/>
                </a:solidFill>
                <a:latin typeface="Calibri"/>
              </a:rPr>
              <a:t>        </a:t>
            </a:r>
            <a:r>
              <a:rPr lang="es-ES" sz="2600">
                <a:solidFill>
                  <a:srgbClr val="000000"/>
                </a:solidFill>
                <a:latin typeface="Calibri"/>
              </a:rPr>
              <a:t>Sergio Salinas</a:t>
            </a:r>
            <a:endParaRPr lang="es-ES" sz="2600">
              <a:latin typeface="Calibri"/>
            </a:endParaRPr>
          </a:p>
          <a:p>
            <a:r>
              <a:rPr lang="es-ES" sz="2600" b="1">
                <a:solidFill>
                  <a:srgbClr val="000000"/>
                </a:solidFill>
                <a:latin typeface="Calibri"/>
              </a:rPr>
              <a:t>Nombre Profesor:</a:t>
            </a:r>
          </a:p>
          <a:p>
            <a:r>
              <a:rPr lang="es-ES" sz="2000">
                <a:solidFill>
                  <a:srgbClr val="000000"/>
                </a:solidFill>
                <a:latin typeface="Calibri"/>
              </a:rPr>
              <a:t>        </a:t>
            </a:r>
            <a:r>
              <a:rPr lang="es-ES" sz="2600">
                <a:solidFill>
                  <a:srgbClr val="000000"/>
                </a:solidFill>
                <a:latin typeface="Calibri"/>
              </a:rPr>
              <a:t>Dino Araya</a:t>
            </a:r>
          </a:p>
          <a:p>
            <a:r>
              <a:rPr lang="es-ES" sz="2600" b="1">
                <a:solidFill>
                  <a:srgbClr val="000000"/>
                </a:solidFill>
                <a:latin typeface="Calibri"/>
              </a:rPr>
              <a:t>Fecha:</a:t>
            </a:r>
          </a:p>
          <a:p>
            <a:r>
              <a:rPr lang="es-ES" sz="2000">
                <a:solidFill>
                  <a:srgbClr val="000000"/>
                </a:solidFill>
                <a:latin typeface="Calibri"/>
              </a:rPr>
              <a:t>        </a:t>
            </a:r>
            <a:r>
              <a:rPr lang="es-ES" sz="2600">
                <a:solidFill>
                  <a:srgbClr val="000000"/>
                </a:solidFill>
                <a:latin typeface="Calibri"/>
              </a:rPr>
              <a:t>12/04/2017</a:t>
            </a:r>
          </a:p>
          <a:p>
            <a:endParaRPr lang="es-ES">
              <a:solidFill>
                <a:srgbClr val="000000"/>
              </a:solidFill>
              <a:latin typeface="Calibri"/>
            </a:endParaRPr>
          </a:p>
        </p:txBody>
      </p:sp>
    </p:spTree>
    <p:extLst>
      <p:ext uri="{BB962C8B-B14F-4D97-AF65-F5344CB8AC3E}">
        <p14:creationId xmlns:p14="http://schemas.microsoft.com/office/powerpoint/2010/main" val="113532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Herramientas</a:t>
            </a:r>
          </a:p>
        </p:txBody>
      </p:sp>
      <p:pic>
        <p:nvPicPr>
          <p:cNvPr id="4" name="Marcador de contenido 3"/>
          <p:cNvPicPr>
            <a:picLocks noGrp="1" noChangeAspect="1"/>
          </p:cNvPicPr>
          <p:nvPr>
            <p:ph idx="1"/>
          </p:nvPr>
        </p:nvPicPr>
        <p:blipFill>
          <a:blip r:embed="rId3"/>
          <a:srcRect l="-341" t="53279"/>
          <a:stretch>
            <a:fillRect/>
          </a:stretch>
        </p:blipFill>
        <p:spPr>
          <a:xfrm>
            <a:off x="381164" y="3762375"/>
            <a:ext cx="7941724" cy="1541456"/>
          </a:xfrm>
        </p:spPr>
      </p:pic>
      <p:pic>
        <p:nvPicPr>
          <p:cNvPr id="6" name="Imagen 5"/>
          <p:cNvPicPr>
            <a:picLocks noChangeAspect="1"/>
          </p:cNvPicPr>
          <p:nvPr/>
        </p:nvPicPr>
        <p:blipFill>
          <a:blip r:embed="rId4"/>
          <a:srcRect l="14130" t="16304" r="11141" b="16141"/>
          <a:stretch>
            <a:fillRect/>
          </a:stretch>
        </p:blipFill>
        <p:spPr>
          <a:xfrm>
            <a:off x="3067050" y="3886200"/>
            <a:ext cx="2473657" cy="1117478"/>
          </a:xfrm>
          <a:prstGeom prst="rect">
            <a:avLst/>
          </a:prstGeom>
        </p:spPr>
      </p:pic>
      <p:pic>
        <p:nvPicPr>
          <p:cNvPr id="7" name="Imagen 6"/>
          <p:cNvPicPr>
            <a:picLocks noChangeAspect="1"/>
          </p:cNvPicPr>
          <p:nvPr/>
        </p:nvPicPr>
        <p:blipFill>
          <a:blip r:embed="rId5"/>
          <a:srcRect l="23279" t="26557" r="21967" b="19344"/>
          <a:stretch>
            <a:fillRect/>
          </a:stretch>
        </p:blipFill>
        <p:spPr>
          <a:xfrm>
            <a:off x="6419850" y="2124375"/>
            <a:ext cx="1502018" cy="1484031"/>
          </a:xfrm>
          <a:prstGeom prst="rect">
            <a:avLst/>
          </a:prstGeom>
        </p:spPr>
      </p:pic>
      <p:pic>
        <p:nvPicPr>
          <p:cNvPr id="8" name="Imagen 7"/>
          <p:cNvPicPr>
            <a:picLocks noChangeAspect="1"/>
          </p:cNvPicPr>
          <p:nvPr/>
        </p:nvPicPr>
        <p:blipFill>
          <a:blip r:embed="rId6"/>
          <a:stretch>
            <a:fillRect/>
          </a:stretch>
        </p:blipFill>
        <p:spPr>
          <a:xfrm>
            <a:off x="800445" y="2124375"/>
            <a:ext cx="5103000" cy="1336963"/>
          </a:xfrm>
          <a:prstGeom prst="rect">
            <a:avLst/>
          </a:prstGeom>
        </p:spPr>
      </p:pic>
    </p:spTree>
    <p:extLst>
      <p:ext uri="{BB962C8B-B14F-4D97-AF65-F5344CB8AC3E}">
        <p14:creationId xmlns:p14="http://schemas.microsoft.com/office/powerpoint/2010/main" val="2920601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Planificación del proyecto</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1102348"/>
            <a:ext cx="6864263" cy="5678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931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7675" y="685800"/>
            <a:ext cx="8229600" cy="1143000"/>
          </a:xfrm>
        </p:spPr>
        <p:txBody>
          <a:bodyPr/>
          <a:lstStyle/>
          <a:p>
            <a:r>
              <a:rPr lang="es-ES"/>
              <a:t>Planificación del Proyecto</a:t>
            </a:r>
          </a:p>
        </p:txBody>
      </p:sp>
      <p:graphicFrame>
        <p:nvGraphicFramePr>
          <p:cNvPr id="45" name="Tabla 63"/>
          <p:cNvGraphicFramePr>
            <a:graphicFrameLocks noGrp="1"/>
          </p:cNvGraphicFramePr>
          <p:nvPr>
            <p:extLst>
              <p:ext uri="{D42A27DB-BD31-4B8C-83A1-F6EECF244321}">
                <p14:modId xmlns:p14="http://schemas.microsoft.com/office/powerpoint/2010/main" val="1724102482"/>
              </p:ext>
            </p:extLst>
          </p:nvPr>
        </p:nvGraphicFramePr>
        <p:xfrm>
          <a:off x="1038225" y="2419350"/>
          <a:ext cx="7359347" cy="3257264"/>
        </p:xfrm>
        <a:graphic>
          <a:graphicData uri="http://schemas.openxmlformats.org/drawingml/2006/table">
            <a:tbl>
              <a:tblPr firstRow="1" bandRow="1">
                <a:tableStyleId>{93296810-A885-4BE3-A3E7-6D5BEEA58F35}</a:tableStyleId>
              </a:tblPr>
              <a:tblGrid>
                <a:gridCol w="1322548">
                  <a:extLst>
                    <a:ext uri="{9D8B030D-6E8A-4147-A177-3AD203B41FA5}">
                      <a16:colId xmlns:a16="http://schemas.microsoft.com/office/drawing/2014/main" xmlns="" val="3137245329"/>
                    </a:ext>
                  </a:extLst>
                </a:gridCol>
                <a:gridCol w="1322548">
                  <a:extLst>
                    <a:ext uri="{9D8B030D-6E8A-4147-A177-3AD203B41FA5}">
                      <a16:colId xmlns:a16="http://schemas.microsoft.com/office/drawing/2014/main" xmlns="" val="3471785440"/>
                    </a:ext>
                  </a:extLst>
                </a:gridCol>
                <a:gridCol w="4714251">
                  <a:extLst>
                    <a:ext uri="{9D8B030D-6E8A-4147-A177-3AD203B41FA5}">
                      <a16:colId xmlns:a16="http://schemas.microsoft.com/office/drawing/2014/main" xmlns="" val="152227862"/>
                    </a:ext>
                  </a:extLst>
                </a:gridCol>
              </a:tblGrid>
              <a:tr h="345806">
                <a:tc>
                  <a:txBody>
                    <a:bodyPr/>
                    <a:lstStyle/>
                    <a:p>
                      <a:pPr algn="ctr"/>
                      <a:r>
                        <a:rPr lang="es-ES">
                          <a:solidFill>
                            <a:srgbClr val="FFFFFF"/>
                          </a:solidFill>
                          <a:effectLst/>
                        </a:rPr>
                        <a:t>Inicio</a:t>
                      </a:r>
                    </a:p>
                  </a:txBody>
                  <a:tcPr marL="0" marR="0" marT="0" marB="0" anchor="ctr"/>
                </a:tc>
                <a:tc>
                  <a:txBody>
                    <a:bodyPr/>
                    <a:lstStyle/>
                    <a:p>
                      <a:pPr algn="ctr"/>
                      <a:r>
                        <a:rPr lang="es-ES">
                          <a:solidFill>
                            <a:srgbClr val="FFFFFF"/>
                          </a:solidFill>
                          <a:effectLst/>
                        </a:rPr>
                        <a:t>Término</a:t>
                      </a:r>
                    </a:p>
                  </a:txBody>
                  <a:tcPr marL="0" marR="0" marT="0" marB="0" anchor="ctr"/>
                </a:tc>
                <a:tc>
                  <a:txBody>
                    <a:bodyPr/>
                    <a:lstStyle/>
                    <a:p>
                      <a:pPr algn="ctr"/>
                      <a:r>
                        <a:rPr lang="es-ES">
                          <a:effectLst/>
                        </a:rPr>
                        <a:t>Etapa</a:t>
                      </a:r>
                    </a:p>
                  </a:txBody>
                  <a:tcPr marL="0" marR="0" marT="0" marB="0" anchor="ctr"/>
                </a:tc>
                <a:extLst>
                  <a:ext uri="{0D108BD9-81ED-4DB2-BD59-A6C34878D82A}">
                    <a16:rowId xmlns:a16="http://schemas.microsoft.com/office/drawing/2014/main" xmlns="" val="1730321185"/>
                  </a:ext>
                </a:extLst>
              </a:tr>
              <a:tr h="345806">
                <a:tc>
                  <a:txBody>
                    <a:bodyPr/>
                    <a:lstStyle/>
                    <a:p>
                      <a:pPr algn="ctr"/>
                      <a:endParaRPr lang="es-ES">
                        <a:effectLst/>
                      </a:endParaRPr>
                    </a:p>
                  </a:txBody>
                  <a:tcPr marL="0" marR="0" marT="0" marB="0" anchor="ctr"/>
                </a:tc>
                <a:tc>
                  <a:txBody>
                    <a:bodyPr/>
                    <a:lstStyle/>
                    <a:p>
                      <a:pPr algn="ctr"/>
                      <a:r>
                        <a:rPr lang="es-ES"/>
                        <a:t>12 de abril  </a:t>
                      </a:r>
                    </a:p>
                  </a:txBody>
                  <a:tcPr marL="0" marR="0" marT="0" marB="0" anchor="ctr"/>
                </a:tc>
                <a:tc>
                  <a:txBody>
                    <a:bodyPr/>
                    <a:lstStyle/>
                    <a:p>
                      <a:r>
                        <a:rPr lang="es-ES"/>
                        <a:t> Fin anteproyecto</a:t>
                      </a:r>
                    </a:p>
                  </a:txBody>
                  <a:tcPr marL="0" marR="0" marT="0" marB="0" anchor="ctr"/>
                </a:tc>
                <a:extLst>
                  <a:ext uri="{0D108BD9-81ED-4DB2-BD59-A6C34878D82A}">
                    <a16:rowId xmlns:a16="http://schemas.microsoft.com/office/drawing/2014/main" xmlns="" val="3668983631"/>
                  </a:ext>
                </a:extLst>
              </a:tr>
              <a:tr h="635836">
                <a:tc>
                  <a:txBody>
                    <a:bodyPr/>
                    <a:lstStyle/>
                    <a:p>
                      <a:pPr algn="ctr"/>
                      <a:r>
                        <a:rPr lang="es-ES">
                          <a:effectLst/>
                        </a:rPr>
                        <a:t>13 de abril </a:t>
                      </a:r>
                    </a:p>
                  </a:txBody>
                  <a:tcPr marL="0" marR="0" marT="0" marB="0" anchor="ctr"/>
                </a:tc>
                <a:tc>
                  <a:txBody>
                    <a:bodyPr/>
                    <a:lstStyle/>
                    <a:p>
                      <a:pPr algn="ctr"/>
                      <a:r>
                        <a:rPr lang="es-ES"/>
                        <a:t> 3 de mayo</a:t>
                      </a:r>
                    </a:p>
                  </a:txBody>
                  <a:tcPr marL="0" marR="0" marT="0" marB="0" anchor="ctr"/>
                </a:tc>
                <a:tc>
                  <a:txBody>
                    <a:bodyPr/>
                    <a:lstStyle/>
                    <a:p>
                      <a:r>
                        <a:rPr lang="es-ES"/>
                        <a:t>  Análisis de requisitos y Modelamiento de Datos</a:t>
                      </a:r>
                    </a:p>
                  </a:txBody>
                  <a:tcPr marL="0" marR="0" marT="0" marB="0" anchor="ctr"/>
                </a:tc>
                <a:extLst>
                  <a:ext uri="{0D108BD9-81ED-4DB2-BD59-A6C34878D82A}">
                    <a16:rowId xmlns:a16="http://schemas.microsoft.com/office/drawing/2014/main" xmlns="" val="3862521406"/>
                  </a:ext>
                </a:extLst>
              </a:tr>
              <a:tr h="635836">
                <a:tc>
                  <a:txBody>
                    <a:bodyPr/>
                    <a:lstStyle/>
                    <a:p>
                      <a:pPr algn="ctr"/>
                      <a:r>
                        <a:rPr lang="es-ES">
                          <a:effectLst/>
                        </a:rPr>
                        <a:t>04 de mayo </a:t>
                      </a:r>
                    </a:p>
                  </a:txBody>
                  <a:tcPr marL="0" marR="0" marT="0" marB="0" anchor="ctr"/>
                </a:tc>
                <a:tc>
                  <a:txBody>
                    <a:bodyPr/>
                    <a:lstStyle/>
                    <a:p>
                      <a:pPr algn="ctr"/>
                      <a:r>
                        <a:rPr lang="es-ES"/>
                        <a:t> 24 de mayo</a:t>
                      </a:r>
                    </a:p>
                  </a:txBody>
                  <a:tcPr marL="0" marR="0" marT="0" marB="0" anchor="ctr"/>
                </a:tc>
                <a:tc>
                  <a:txBody>
                    <a:bodyPr/>
                    <a:lstStyle/>
                    <a:p>
                      <a:r>
                        <a:rPr lang="es-ES"/>
                        <a:t> Análisis Funcional y Modelamiento de Procesos</a:t>
                      </a:r>
                    </a:p>
                  </a:txBody>
                  <a:tcPr marL="0" marR="0" marT="0" marB="0" anchor="ctr"/>
                </a:tc>
                <a:extLst>
                  <a:ext uri="{0D108BD9-81ED-4DB2-BD59-A6C34878D82A}">
                    <a16:rowId xmlns:a16="http://schemas.microsoft.com/office/drawing/2014/main" xmlns="" val="3398805835"/>
                  </a:ext>
                </a:extLst>
              </a:tr>
              <a:tr h="323495">
                <a:tc>
                  <a:txBody>
                    <a:bodyPr/>
                    <a:lstStyle/>
                    <a:p>
                      <a:pPr algn="ctr"/>
                      <a:r>
                        <a:rPr lang="es-ES">
                          <a:effectLst/>
                        </a:rPr>
                        <a:t>25 de mayo </a:t>
                      </a:r>
                    </a:p>
                  </a:txBody>
                  <a:tcPr marL="0" marR="0" marT="0" marB="0" anchor="ctr"/>
                </a:tc>
                <a:tc>
                  <a:txBody>
                    <a:bodyPr/>
                    <a:lstStyle/>
                    <a:p>
                      <a:pPr algn="ctr"/>
                      <a:r>
                        <a:rPr lang="es-ES"/>
                        <a:t> 07 de junio</a:t>
                      </a:r>
                    </a:p>
                  </a:txBody>
                  <a:tcPr marL="0" marR="0" marT="0" marB="0" anchor="ctr"/>
                </a:tc>
                <a:tc>
                  <a:txBody>
                    <a:bodyPr/>
                    <a:lstStyle/>
                    <a:p>
                      <a:r>
                        <a:rPr lang="es-ES"/>
                        <a:t> Diseño</a:t>
                      </a:r>
                    </a:p>
                  </a:txBody>
                  <a:tcPr marL="0" marR="0" marT="0" marB="0" anchor="ctr"/>
                </a:tc>
                <a:extLst>
                  <a:ext uri="{0D108BD9-81ED-4DB2-BD59-A6C34878D82A}">
                    <a16:rowId xmlns:a16="http://schemas.microsoft.com/office/drawing/2014/main" xmlns="" val="1554674727"/>
                  </a:ext>
                </a:extLst>
              </a:tr>
              <a:tr h="323495">
                <a:tc>
                  <a:txBody>
                    <a:bodyPr/>
                    <a:lstStyle/>
                    <a:p>
                      <a:pPr algn="ctr"/>
                      <a:r>
                        <a:rPr lang="es-ES">
                          <a:effectLst/>
                        </a:rPr>
                        <a:t>7 de Junio </a:t>
                      </a:r>
                    </a:p>
                  </a:txBody>
                  <a:tcPr marL="0" marR="0" marT="0" marB="0" anchor="ctr"/>
                </a:tc>
                <a:tc>
                  <a:txBody>
                    <a:bodyPr/>
                    <a:lstStyle/>
                    <a:p>
                      <a:pPr algn="ctr"/>
                      <a:r>
                        <a:rPr lang="es-ES"/>
                        <a:t> 14 de Junio</a:t>
                      </a:r>
                    </a:p>
                  </a:txBody>
                  <a:tcPr marL="0" marR="0" marT="0" marB="0" anchor="ctr"/>
                </a:tc>
                <a:tc>
                  <a:txBody>
                    <a:bodyPr/>
                    <a:lstStyle/>
                    <a:p>
                      <a:r>
                        <a:rPr lang="es-ES"/>
                        <a:t> Programación</a:t>
                      </a:r>
                    </a:p>
                  </a:txBody>
                  <a:tcPr marL="0" marR="0" marT="0" marB="0" anchor="ctr"/>
                </a:tc>
                <a:extLst>
                  <a:ext uri="{0D108BD9-81ED-4DB2-BD59-A6C34878D82A}">
                    <a16:rowId xmlns:a16="http://schemas.microsoft.com/office/drawing/2014/main" xmlns="" val="374504179"/>
                  </a:ext>
                </a:extLst>
              </a:tr>
              <a:tr h="323495">
                <a:tc>
                  <a:txBody>
                    <a:bodyPr/>
                    <a:lstStyle/>
                    <a:p>
                      <a:pPr algn="ctr"/>
                      <a:r>
                        <a:rPr lang="es-ES">
                          <a:effectLst/>
                        </a:rPr>
                        <a:t>15 de Junio </a:t>
                      </a:r>
                    </a:p>
                  </a:txBody>
                  <a:tcPr marL="0" marR="0" marT="0" marB="0" anchor="ctr"/>
                </a:tc>
                <a:tc>
                  <a:txBody>
                    <a:bodyPr/>
                    <a:lstStyle/>
                    <a:p>
                      <a:pPr algn="ctr"/>
                      <a:r>
                        <a:rPr lang="es-ES"/>
                        <a:t> 19 de junio</a:t>
                      </a:r>
                    </a:p>
                  </a:txBody>
                  <a:tcPr marL="0" marR="0" marT="0" marB="0" anchor="ctr"/>
                </a:tc>
                <a:tc>
                  <a:txBody>
                    <a:bodyPr/>
                    <a:lstStyle/>
                    <a:p>
                      <a:r>
                        <a:rPr lang="es-ES"/>
                        <a:t> Pruebas</a:t>
                      </a:r>
                    </a:p>
                  </a:txBody>
                  <a:tcPr marL="0" marR="0" marT="0" marB="0" anchor="ctr"/>
                </a:tc>
                <a:extLst>
                  <a:ext uri="{0D108BD9-81ED-4DB2-BD59-A6C34878D82A}">
                    <a16:rowId xmlns:a16="http://schemas.microsoft.com/office/drawing/2014/main" xmlns="" val="1844188061"/>
                  </a:ext>
                </a:extLst>
              </a:tr>
              <a:tr h="323495">
                <a:tc>
                  <a:txBody>
                    <a:bodyPr/>
                    <a:lstStyle/>
                    <a:p>
                      <a:pPr algn="ctr"/>
                      <a:r>
                        <a:rPr lang="es-ES">
                          <a:effectLst/>
                        </a:rPr>
                        <a:t>20 de junio </a:t>
                      </a:r>
                    </a:p>
                  </a:txBody>
                  <a:tcPr marL="0" marR="0" marT="0" marB="0" anchor="ctr"/>
                </a:tc>
                <a:tc>
                  <a:txBody>
                    <a:bodyPr/>
                    <a:lstStyle/>
                    <a:p>
                      <a:pPr algn="ctr"/>
                      <a:r>
                        <a:rPr lang="es-ES"/>
                        <a:t> 28 de Junio</a:t>
                      </a:r>
                    </a:p>
                  </a:txBody>
                  <a:tcPr marL="0" marR="0" marT="0" marB="0" anchor="ctr"/>
                </a:tc>
                <a:tc>
                  <a:txBody>
                    <a:bodyPr/>
                    <a:lstStyle/>
                    <a:p>
                      <a:r>
                        <a:rPr lang="es-ES"/>
                        <a:t> Puesta en producción</a:t>
                      </a:r>
                    </a:p>
                  </a:txBody>
                  <a:tcPr marL="0" marR="0" marT="0" marB="0" anchor="ctr"/>
                </a:tc>
                <a:extLst>
                  <a:ext uri="{0D108BD9-81ED-4DB2-BD59-A6C34878D82A}">
                    <a16:rowId xmlns:a16="http://schemas.microsoft.com/office/drawing/2014/main" xmlns="" val="2528962093"/>
                  </a:ext>
                </a:extLst>
              </a:tr>
            </a:tbl>
          </a:graphicData>
        </a:graphic>
      </p:graphicFrame>
    </p:spTree>
    <p:extLst>
      <p:ext uri="{BB962C8B-B14F-4D97-AF65-F5344CB8AC3E}">
        <p14:creationId xmlns:p14="http://schemas.microsoft.com/office/powerpoint/2010/main" val="1338566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0097" y="438150"/>
            <a:ext cx="8229600" cy="1143000"/>
          </a:xfrm>
        </p:spPr>
        <p:txBody>
          <a:bodyPr/>
          <a:lstStyle/>
          <a:p>
            <a:r>
              <a:rPr lang="es-ES"/>
              <a:t>Conclusión</a:t>
            </a:r>
          </a:p>
        </p:txBody>
      </p:sp>
      <p:pic>
        <p:nvPicPr>
          <p:cNvPr id="3" name="Imagen 6"/>
          <p:cNvPicPr>
            <a:picLocks noChangeAspect="1"/>
          </p:cNvPicPr>
          <p:nvPr/>
        </p:nvPicPr>
        <p:blipFill>
          <a:blip r:embed="rId3"/>
          <a:srcRect l="33493" t="22930"/>
          <a:stretch>
            <a:fillRect/>
          </a:stretch>
        </p:blipFill>
        <p:spPr>
          <a:xfrm>
            <a:off x="1877101" y="1584857"/>
            <a:ext cx="5182342" cy="4855326"/>
          </a:xfrm>
          <a:prstGeom prst="rect">
            <a:avLst/>
          </a:prstGeom>
          <a:ln>
            <a:noFill/>
          </a:ln>
          <a:effectLst>
            <a:softEdge rad="112500"/>
          </a:effectLst>
        </p:spPr>
      </p:pic>
    </p:spTree>
    <p:extLst>
      <p:ext uri="{BB962C8B-B14F-4D97-AF65-F5344CB8AC3E}">
        <p14:creationId xmlns:p14="http://schemas.microsoft.com/office/powerpoint/2010/main" val="108522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3875" y="2943225"/>
            <a:ext cx="8229600" cy="1143000"/>
          </a:xfrm>
        </p:spPr>
        <p:txBody>
          <a:bodyPr/>
          <a:lstStyle/>
          <a:p>
            <a:r>
              <a:rPr lang="es-ES"/>
              <a:t>Fin presentación</a:t>
            </a:r>
            <a:r>
              <a:rPr lang="es-ES">
                <a:solidFill>
                  <a:srgbClr val="000000"/>
                </a:solidFill>
                <a:latin typeface="Calibri"/>
              </a:rPr>
              <a:t> </a:t>
            </a:r>
          </a:p>
        </p:txBody>
      </p:sp>
    </p:spTree>
    <p:extLst>
      <p:ext uri="{BB962C8B-B14F-4D97-AF65-F5344CB8AC3E}">
        <p14:creationId xmlns:p14="http://schemas.microsoft.com/office/powerpoint/2010/main" val="251045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Temario</a:t>
            </a:r>
          </a:p>
        </p:txBody>
      </p:sp>
      <p:sp>
        <p:nvSpPr>
          <p:cNvPr id="3" name="Marcador de contenido 2"/>
          <p:cNvSpPr>
            <a:spLocks noGrp="1"/>
          </p:cNvSpPr>
          <p:nvPr>
            <p:ph idx="1"/>
          </p:nvPr>
        </p:nvSpPr>
        <p:spPr/>
        <p:txBody>
          <a:bodyPr/>
          <a:lstStyle/>
          <a:p>
            <a:r>
              <a:rPr lang="es-ES"/>
              <a:t>Sobre el proyecto</a:t>
            </a:r>
          </a:p>
          <a:p>
            <a:r>
              <a:rPr lang="es-ES"/>
              <a:t>Objetivos</a:t>
            </a:r>
          </a:p>
          <a:p>
            <a:r>
              <a:rPr lang="es-ES"/>
              <a:t>Problemática</a:t>
            </a:r>
          </a:p>
          <a:p>
            <a:r>
              <a:rPr lang="es-ES"/>
              <a:t>Solución</a:t>
            </a:r>
          </a:p>
          <a:p>
            <a:r>
              <a:rPr lang="es-ES"/>
              <a:t>Metodología</a:t>
            </a:r>
          </a:p>
          <a:p>
            <a:r>
              <a:rPr lang="es-ES"/>
              <a:t>Herramientas</a:t>
            </a:r>
          </a:p>
          <a:p>
            <a:r>
              <a:rPr lang="es-ES"/>
              <a:t>Planificación</a:t>
            </a:r>
          </a:p>
          <a:p>
            <a:r>
              <a:rPr lang="es-ES"/>
              <a:t>Conclusión</a:t>
            </a:r>
          </a:p>
        </p:txBody>
      </p:sp>
    </p:spTree>
    <p:extLst>
      <p:ext uri="{BB962C8B-B14F-4D97-AF65-F5344CB8AC3E}">
        <p14:creationId xmlns:p14="http://schemas.microsoft.com/office/powerpoint/2010/main" val="174351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238625" y="2600325"/>
            <a:ext cx="2705100" cy="4029075"/>
          </a:xfrm>
          <a:prstGeom prst="rect">
            <a:avLst/>
          </a:prstGeom>
          <a:ln>
            <a:noFill/>
          </a:ln>
          <a:effectLst>
            <a:softEdge rad="112500"/>
          </a:effectLst>
        </p:spPr>
      </p:pic>
      <p:sp>
        <p:nvSpPr>
          <p:cNvPr id="2" name="Título 1"/>
          <p:cNvSpPr>
            <a:spLocks noGrp="1"/>
          </p:cNvSpPr>
          <p:nvPr>
            <p:ph type="title"/>
          </p:nvPr>
        </p:nvSpPr>
        <p:spPr/>
        <p:txBody>
          <a:bodyPr/>
          <a:lstStyle/>
          <a:p>
            <a:r>
              <a:rPr lang="es-CL"/>
              <a:t>Sobre el proyecto</a:t>
            </a:r>
          </a:p>
        </p:txBody>
      </p:sp>
      <p:sp>
        <p:nvSpPr>
          <p:cNvPr id="5" name="Marcador de contenido 4"/>
          <p:cNvSpPr>
            <a:spLocks noGrp="1"/>
          </p:cNvSpPr>
          <p:nvPr>
            <p:ph idx="1"/>
          </p:nvPr>
        </p:nvSpPr>
        <p:spPr>
          <a:xfrm>
            <a:off x="385493" y="1866900"/>
            <a:ext cx="3841663" cy="4930775"/>
          </a:xfrm>
        </p:spPr>
        <p:txBody>
          <a:bodyPr/>
          <a:lstStyle/>
          <a:p>
            <a:r>
              <a:rPr lang="es-ES">
                <a:solidFill>
                  <a:srgbClr val="000000"/>
                </a:solidFill>
                <a:latin typeface="Calibri"/>
              </a:rPr>
              <a:t>Sistema informático para la empresa Falco Chile.</a:t>
            </a:r>
          </a:p>
          <a:p>
            <a:pPr marL="0" indent="0">
              <a:buNone/>
            </a:pPr>
            <a:endParaRPr lang="es-ES">
              <a:solidFill>
                <a:srgbClr val="000000"/>
              </a:solidFill>
              <a:latin typeface="Calibri"/>
            </a:endParaRPr>
          </a:p>
          <a:p>
            <a:r>
              <a:rPr lang="es-ES">
                <a:solidFill>
                  <a:srgbClr val="000000"/>
                </a:solidFill>
                <a:latin typeface="Calibri"/>
              </a:rPr>
              <a:t>Empresa encargada de control biológico con aves rapaces.</a:t>
            </a:r>
          </a:p>
          <a:p>
            <a:endParaRPr lang="es-ES">
              <a:solidFill>
                <a:srgbClr val="000000"/>
              </a:solidFill>
              <a:latin typeface="Calibri"/>
            </a:endParaRPr>
          </a:p>
          <a:p>
            <a:endParaRPr lang="es-ES">
              <a:solidFill>
                <a:srgbClr val="000000"/>
              </a:solidFill>
              <a:latin typeface="Calibri"/>
            </a:endParaRPr>
          </a:p>
          <a:p>
            <a:endParaRPr lang="es-ES">
              <a:solidFill>
                <a:srgbClr val="000000"/>
              </a:solidFill>
              <a:latin typeface="Calibri"/>
            </a:endParaRPr>
          </a:p>
        </p:txBody>
      </p:sp>
      <p:pic>
        <p:nvPicPr>
          <p:cNvPr id="8" name="Imagen 8"/>
          <p:cNvPicPr>
            <a:picLocks noChangeAspect="1"/>
          </p:cNvPicPr>
          <p:nvPr/>
        </p:nvPicPr>
        <p:blipFill>
          <a:blip r:embed="rId4"/>
          <a:srcRect l="30813" t="1136"/>
          <a:stretch>
            <a:fillRect/>
          </a:stretch>
        </p:blipFill>
        <p:spPr>
          <a:xfrm>
            <a:off x="5532408" y="1410449"/>
            <a:ext cx="3162130" cy="3396323"/>
          </a:xfrm>
          <a:prstGeom prst="rect">
            <a:avLst/>
          </a:prstGeom>
          <a:ln>
            <a:noFill/>
          </a:ln>
          <a:effectLst>
            <a:softEdge rad="112500"/>
          </a:effectLst>
        </p:spPr>
      </p:pic>
    </p:spTree>
    <p:extLst>
      <p:ext uri="{BB962C8B-B14F-4D97-AF65-F5344CB8AC3E}">
        <p14:creationId xmlns:p14="http://schemas.microsoft.com/office/powerpoint/2010/main" val="328168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Objetivo</a:t>
            </a:r>
          </a:p>
        </p:txBody>
      </p:sp>
      <p:sp>
        <p:nvSpPr>
          <p:cNvPr id="6" name="CuadroTexto 5"/>
          <p:cNvSpPr txBox="1"/>
          <p:nvPr/>
        </p:nvSpPr>
        <p:spPr>
          <a:xfrm>
            <a:off x="457200" y="1571625"/>
            <a:ext cx="7833816" cy="1570038"/>
          </a:xfrm>
          <a:prstGeom prst="rect">
            <a:avLst/>
          </a:prstGeom>
        </p:spPr>
        <p:txBody>
          <a:bodyPr rtlCol="0" anchor="t">
            <a:spAutoFit/>
          </a:bodyPr>
          <a:lstStyle/>
          <a:p>
            <a:pPr marL="457200" indent="-457200">
              <a:buFont typeface="Arial" panose="020B0604020202020204" pitchFamily="34" charset="0"/>
              <a:buChar char="•"/>
            </a:pPr>
            <a:r>
              <a:rPr lang="es-ES" sz="3200"/>
              <a:t>Diseño e implementación del software: </a:t>
            </a:r>
            <a:r>
              <a:rPr lang="es-ES" sz="3200">
                <a:solidFill>
                  <a:srgbClr val="002060"/>
                </a:solidFill>
              </a:rPr>
              <a:t>"Sistema de control de aves de Falco Chile".</a:t>
            </a:r>
            <a:endParaRPr lang="es-ES" sz="3200"/>
          </a:p>
        </p:txBody>
      </p:sp>
      <p:pic>
        <p:nvPicPr>
          <p:cNvPr id="3" name="Imagen 3"/>
          <p:cNvPicPr>
            <a:picLocks noChangeAspect="1"/>
          </p:cNvPicPr>
          <p:nvPr/>
        </p:nvPicPr>
        <p:blipFill>
          <a:blip r:embed="rId3"/>
          <a:stretch>
            <a:fillRect/>
          </a:stretch>
        </p:blipFill>
        <p:spPr>
          <a:xfrm>
            <a:off x="4728339" y="3138757"/>
            <a:ext cx="4356923" cy="3265541"/>
          </a:xfrm>
          <a:prstGeom prst="rect">
            <a:avLst/>
          </a:prstGeom>
          <a:ln>
            <a:noFill/>
          </a:ln>
          <a:effectLst>
            <a:softEdge rad="112500"/>
          </a:effectLst>
        </p:spPr>
      </p:pic>
      <p:pic>
        <p:nvPicPr>
          <p:cNvPr id="9" name="Imagen 8"/>
          <p:cNvPicPr>
            <a:picLocks noChangeAspect="1"/>
          </p:cNvPicPr>
          <p:nvPr/>
        </p:nvPicPr>
        <p:blipFill>
          <a:blip r:embed="rId4"/>
          <a:stretch>
            <a:fillRect/>
          </a:stretch>
        </p:blipFill>
        <p:spPr>
          <a:xfrm>
            <a:off x="472641" y="3138757"/>
            <a:ext cx="4265656" cy="3197689"/>
          </a:xfrm>
          <a:prstGeom prst="rect">
            <a:avLst/>
          </a:prstGeom>
        </p:spPr>
      </p:pic>
    </p:spTree>
    <p:extLst>
      <p:ext uri="{BB962C8B-B14F-4D97-AF65-F5344CB8AC3E}">
        <p14:creationId xmlns:p14="http://schemas.microsoft.com/office/powerpoint/2010/main" val="31649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stretch>
            <a:fillRect/>
          </a:stretch>
        </p:blipFill>
        <p:spPr>
          <a:xfrm>
            <a:off x="6286500" y="1314450"/>
            <a:ext cx="2743200" cy="3657600"/>
          </a:xfrm>
          <a:prstGeom prst="ellipse">
            <a:avLst/>
          </a:prstGeom>
          <a:ln>
            <a:noFill/>
          </a:ln>
          <a:effectLst>
            <a:softEdge rad="112500"/>
          </a:effectLst>
        </p:spPr>
      </p:pic>
      <p:sp>
        <p:nvSpPr>
          <p:cNvPr id="2" name="Título 1"/>
          <p:cNvSpPr>
            <a:spLocks noGrp="1"/>
          </p:cNvSpPr>
          <p:nvPr>
            <p:ph type="title"/>
          </p:nvPr>
        </p:nvSpPr>
        <p:spPr/>
        <p:txBody>
          <a:bodyPr/>
          <a:lstStyle/>
          <a:p>
            <a:r>
              <a:rPr lang="es-ES">
                <a:solidFill>
                  <a:srgbClr val="000000"/>
                </a:solidFill>
                <a:latin typeface="Calibri"/>
              </a:rPr>
              <a:t>Problemática</a:t>
            </a:r>
          </a:p>
        </p:txBody>
      </p:sp>
      <p:sp>
        <p:nvSpPr>
          <p:cNvPr id="3" name="Marcador de contenido 2"/>
          <p:cNvSpPr>
            <a:spLocks noGrp="1"/>
          </p:cNvSpPr>
          <p:nvPr>
            <p:ph idx="1"/>
          </p:nvPr>
        </p:nvSpPr>
        <p:spPr>
          <a:xfrm>
            <a:off x="428625" y="1457325"/>
            <a:ext cx="8229600" cy="4525963"/>
          </a:xfrm>
        </p:spPr>
        <p:txBody>
          <a:bodyPr/>
          <a:lstStyle/>
          <a:p>
            <a:pPr marL="0" indent="0">
              <a:buNone/>
            </a:pPr>
            <a:r>
              <a:rPr lang="es-ES">
                <a:latin typeface="Calibri"/>
              </a:rPr>
              <a:t>Metabolismo de las aves acelerado.</a:t>
            </a:r>
          </a:p>
        </p:txBody>
      </p:sp>
      <p:sp>
        <p:nvSpPr>
          <p:cNvPr id="4" name="CuadroTexto 3"/>
          <p:cNvSpPr txBox="1"/>
          <p:nvPr/>
        </p:nvSpPr>
        <p:spPr>
          <a:xfrm>
            <a:off x="-152400" y="2477578"/>
            <a:ext cx="5890815" cy="584775"/>
          </a:xfrm>
          <a:prstGeom prst="rect">
            <a:avLst/>
          </a:prstGeom>
        </p:spPr>
        <p:txBody>
          <a:bodyPr rtlCol="0">
            <a:spAutoFit/>
          </a:bodyPr>
          <a:lstStyle/>
          <a:p>
            <a:pPr algn="ctr"/>
            <a:r>
              <a:rPr lang="es-ES" sz="3200"/>
              <a:t>Descuido del peso provoca:</a:t>
            </a:r>
            <a:endParaRPr lang="es-ES" sz="3200">
              <a:solidFill>
                <a:srgbClr val="000000"/>
              </a:solidFill>
              <a:latin typeface="Calibri"/>
            </a:endParaRPr>
          </a:p>
        </p:txBody>
      </p:sp>
      <p:sp>
        <p:nvSpPr>
          <p:cNvPr id="6" name="CuadroTexto 5"/>
          <p:cNvSpPr txBox="1"/>
          <p:nvPr/>
        </p:nvSpPr>
        <p:spPr>
          <a:xfrm>
            <a:off x="428625" y="3442299"/>
            <a:ext cx="8007449" cy="3046988"/>
          </a:xfrm>
          <a:prstGeom prst="rect">
            <a:avLst/>
          </a:prstGeom>
        </p:spPr>
        <p:txBody>
          <a:bodyPr rtlCol="0">
            <a:spAutoFit/>
          </a:bodyPr>
          <a:lstStyle/>
          <a:p>
            <a:pPr marL="457200" indent="-457200">
              <a:buFont typeface="Arial" panose="020B0604020202020204" pitchFamily="34" charset="0"/>
              <a:buChar char="•"/>
            </a:pPr>
            <a:r>
              <a:rPr lang="es-ES" sz="3200"/>
              <a:t>Poner en riesgo la salud del ave.</a:t>
            </a:r>
          </a:p>
          <a:p>
            <a:pPr marL="457200" indent="-457200">
              <a:buFont typeface="Arial" panose="020B0604020202020204" pitchFamily="34" charset="0"/>
              <a:buChar char="•"/>
            </a:pPr>
            <a:endParaRPr lang="es-ES" sz="3200"/>
          </a:p>
          <a:p>
            <a:pPr marL="457200" indent="-457200">
              <a:buFont typeface="Arial" panose="020B0604020202020204" pitchFamily="34" charset="0"/>
              <a:buChar char="•"/>
            </a:pPr>
            <a:r>
              <a:rPr lang="es-ES" sz="3200"/>
              <a:t>Mala disposición a volar</a:t>
            </a:r>
          </a:p>
          <a:p>
            <a:pPr marL="457200" indent="-457200">
              <a:buFont typeface="Arial" panose="020B0604020202020204" pitchFamily="34" charset="0"/>
              <a:buChar char="•"/>
            </a:pPr>
            <a:endParaRPr lang="es-ES" sz="3200"/>
          </a:p>
          <a:p>
            <a:pPr marL="457200" indent="-457200">
              <a:buFont typeface="Arial" panose="020B0604020202020204" pitchFamily="34" charset="0"/>
              <a:buChar char="•"/>
            </a:pPr>
            <a:r>
              <a:rPr lang="es-ES" sz="3200"/>
              <a:t>Mortalidad del ave (caso extremo)</a:t>
            </a:r>
          </a:p>
          <a:p>
            <a:pPr marL="457200" indent="-457200">
              <a:buFont typeface="Arial" panose="020B0604020202020204" pitchFamily="34" charset="0"/>
              <a:buChar char="•"/>
            </a:pPr>
            <a:endParaRPr lang="es-ES" sz="3200"/>
          </a:p>
        </p:txBody>
      </p:sp>
    </p:spTree>
    <p:extLst>
      <p:ext uri="{BB962C8B-B14F-4D97-AF65-F5344CB8AC3E}">
        <p14:creationId xmlns:p14="http://schemas.microsoft.com/office/powerpoint/2010/main" val="3412646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4793141" y="2340324"/>
            <a:ext cx="4215403" cy="3166257"/>
          </a:xfrm>
          <a:prstGeom prst="rect">
            <a:avLst/>
          </a:prstGeom>
          <a:ln>
            <a:noFill/>
          </a:ln>
          <a:effectLst>
            <a:softEdge rad="112500"/>
          </a:effectLst>
        </p:spPr>
      </p:pic>
      <p:sp>
        <p:nvSpPr>
          <p:cNvPr id="2" name="Título 1"/>
          <p:cNvSpPr>
            <a:spLocks noGrp="1"/>
          </p:cNvSpPr>
          <p:nvPr>
            <p:ph type="title"/>
          </p:nvPr>
        </p:nvSpPr>
        <p:spPr/>
        <p:txBody>
          <a:bodyPr/>
          <a:lstStyle/>
          <a:p>
            <a:r>
              <a:rPr lang="es-ES"/>
              <a:t>Problemática</a:t>
            </a:r>
          </a:p>
        </p:txBody>
      </p:sp>
      <p:sp>
        <p:nvSpPr>
          <p:cNvPr id="8" name="CuadroTexto 7"/>
          <p:cNvSpPr txBox="1"/>
          <p:nvPr/>
        </p:nvSpPr>
        <p:spPr>
          <a:xfrm>
            <a:off x="285750" y="1784350"/>
            <a:ext cx="7832923" cy="553998"/>
          </a:xfrm>
          <a:prstGeom prst="rect">
            <a:avLst/>
          </a:prstGeom>
        </p:spPr>
        <p:txBody>
          <a:bodyPr wrap="square" rtlCol="0" anchor="t">
            <a:spAutoFit/>
          </a:bodyPr>
          <a:lstStyle/>
          <a:p>
            <a:pPr algn="ctr"/>
            <a:r>
              <a:rPr lang="es-ES" sz="3000"/>
              <a:t>Registro del peso se hace actualmente en papel.</a:t>
            </a:r>
          </a:p>
        </p:txBody>
      </p:sp>
      <p:sp>
        <p:nvSpPr>
          <p:cNvPr id="5" name="CuadroTexto 4"/>
          <p:cNvSpPr txBox="1"/>
          <p:nvPr/>
        </p:nvSpPr>
        <p:spPr>
          <a:xfrm>
            <a:off x="-104813" y="2700020"/>
            <a:ext cx="2743200" cy="553998"/>
          </a:xfrm>
          <a:prstGeom prst="rect">
            <a:avLst/>
          </a:prstGeom>
        </p:spPr>
        <p:txBody>
          <a:bodyPr rtlCol="0" anchor="t">
            <a:spAutoFit/>
          </a:bodyPr>
          <a:lstStyle/>
          <a:p>
            <a:pPr algn="ctr"/>
            <a:r>
              <a:rPr lang="es-ES" sz="3000"/>
              <a:t>Provoca:</a:t>
            </a:r>
          </a:p>
        </p:txBody>
      </p:sp>
      <p:sp>
        <p:nvSpPr>
          <p:cNvPr id="10" name="CuadroTexto 9"/>
          <p:cNvSpPr txBox="1"/>
          <p:nvPr/>
        </p:nvSpPr>
        <p:spPr>
          <a:xfrm>
            <a:off x="457200" y="3619500"/>
            <a:ext cx="5722938" cy="2400657"/>
          </a:xfrm>
          <a:prstGeom prst="rect">
            <a:avLst/>
          </a:prstGeom>
        </p:spPr>
        <p:txBody>
          <a:bodyPr rtlCol="0" anchor="t">
            <a:spAutoFit/>
          </a:bodyPr>
          <a:lstStyle/>
          <a:p>
            <a:pPr marL="457200" indent="-457200">
              <a:buFont typeface="Arial" panose="020B0604020202020204" pitchFamily="34" charset="0"/>
              <a:buChar char="•"/>
            </a:pPr>
            <a:r>
              <a:rPr lang="es-ES" sz="3000"/>
              <a:t>Pérdida de Información</a:t>
            </a:r>
          </a:p>
          <a:p>
            <a:pPr marL="457200" indent="-457200">
              <a:buFont typeface="Arial" panose="020B0604020202020204" pitchFamily="34" charset="0"/>
              <a:buChar char="•"/>
            </a:pPr>
            <a:endParaRPr lang="es-ES" sz="3000"/>
          </a:p>
          <a:p>
            <a:pPr marL="457200" indent="-457200">
              <a:buFont typeface="Arial" panose="020B0604020202020204" pitchFamily="34" charset="0"/>
              <a:buChar char="•"/>
            </a:pPr>
            <a:r>
              <a:rPr lang="es-ES" sz="3000"/>
              <a:t>Desorden de los datos</a:t>
            </a:r>
          </a:p>
          <a:p>
            <a:pPr marL="457200" indent="-457200">
              <a:buFont typeface="Arial" panose="020B0604020202020204" pitchFamily="34" charset="0"/>
              <a:buChar char="•"/>
            </a:pPr>
            <a:endParaRPr lang="es-ES" sz="3000"/>
          </a:p>
          <a:p>
            <a:pPr marL="457200" indent="-457200">
              <a:buFont typeface="Arial" panose="020B0604020202020204" pitchFamily="34" charset="0"/>
              <a:buChar char="•"/>
            </a:pPr>
            <a:r>
              <a:rPr lang="es-ES" sz="3000"/>
              <a:t>Registros incompletos</a:t>
            </a:r>
          </a:p>
        </p:txBody>
      </p:sp>
    </p:spTree>
    <p:extLst>
      <p:ext uri="{BB962C8B-B14F-4D97-AF65-F5344CB8AC3E}">
        <p14:creationId xmlns:p14="http://schemas.microsoft.com/office/powerpoint/2010/main" val="328837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4525" y="161925"/>
            <a:ext cx="8229600" cy="1143000"/>
          </a:xfrm>
        </p:spPr>
        <p:txBody>
          <a:bodyPr/>
          <a:lstStyle/>
          <a:p>
            <a:r>
              <a:rPr lang="es-ES"/>
              <a:t>Solución</a:t>
            </a:r>
          </a:p>
        </p:txBody>
      </p:sp>
      <p:sp>
        <p:nvSpPr>
          <p:cNvPr id="3" name="Marcador de contenido 2"/>
          <p:cNvSpPr>
            <a:spLocks noGrp="1"/>
          </p:cNvSpPr>
          <p:nvPr>
            <p:ph idx="1"/>
          </p:nvPr>
        </p:nvSpPr>
        <p:spPr>
          <a:xfrm>
            <a:off x="614525" y="981075"/>
            <a:ext cx="8167308" cy="1548158"/>
          </a:xfrm>
        </p:spPr>
        <p:txBody>
          <a:bodyPr/>
          <a:lstStyle/>
          <a:p>
            <a:pPr marL="0" indent="0">
              <a:buNone/>
            </a:pPr>
            <a:r>
              <a:rPr lang="es-ES" sz="3000"/>
              <a:t>Se propone:</a:t>
            </a:r>
          </a:p>
          <a:p>
            <a:pPr marL="0" indent="0">
              <a:buNone/>
            </a:pPr>
            <a:endParaRPr lang="es-ES" sz="3000"/>
          </a:p>
          <a:p>
            <a:r>
              <a:rPr lang="es-ES" sz="3000"/>
              <a:t>Registro del peso de cada</a:t>
            </a:r>
          </a:p>
          <a:p>
            <a:pPr marL="0" indent="0">
              <a:buNone/>
            </a:pPr>
            <a:r>
              <a:rPr lang="es-ES" sz="3000" i="1"/>
              <a:t>    ave, día y horas de vuelo</a:t>
            </a:r>
            <a:r>
              <a:rPr lang="es-ES" sz="3000"/>
              <a:t> </a:t>
            </a:r>
            <a:r>
              <a:rPr lang="es-ES" sz="3000" i="1"/>
              <a:t>. </a:t>
            </a:r>
          </a:p>
          <a:p>
            <a:pPr marL="0" indent="0">
              <a:buNone/>
            </a:pPr>
            <a:endParaRPr lang="es-ES" sz="3000" i="1">
              <a:solidFill>
                <a:srgbClr val="000000"/>
              </a:solidFill>
              <a:latin typeface="Calibri"/>
            </a:endParaRPr>
          </a:p>
          <a:p>
            <a:r>
              <a:rPr lang="es-ES" sz="3000">
                <a:latin typeface="Calibri"/>
              </a:rPr>
              <a:t>Registro de empleados que </a:t>
            </a:r>
          </a:p>
          <a:p>
            <a:pPr marL="0" indent="0">
              <a:buNone/>
            </a:pPr>
            <a:r>
              <a:rPr lang="es-ES" sz="3000">
                <a:latin typeface="Calibri"/>
              </a:rPr>
              <a:t>    trabajan con las aves.</a:t>
            </a:r>
          </a:p>
          <a:p>
            <a:pPr marL="0" indent="0">
              <a:buNone/>
            </a:pPr>
            <a:endParaRPr lang="es-ES">
              <a:solidFill>
                <a:srgbClr val="000000"/>
              </a:solidFill>
              <a:latin typeface="Calibri"/>
            </a:endParaRPr>
          </a:p>
        </p:txBody>
      </p:sp>
      <p:pic>
        <p:nvPicPr>
          <p:cNvPr id="8" name="Imagen 7"/>
          <p:cNvPicPr>
            <a:picLocks noChangeAspect="1"/>
          </p:cNvPicPr>
          <p:nvPr/>
        </p:nvPicPr>
        <p:blipFill>
          <a:blip r:embed="rId3"/>
          <a:stretch>
            <a:fillRect/>
          </a:stretch>
        </p:blipFill>
        <p:spPr>
          <a:xfrm>
            <a:off x="5274651" y="1750264"/>
            <a:ext cx="3762987" cy="3923693"/>
          </a:xfrm>
          <a:prstGeom prst="rect">
            <a:avLst/>
          </a:prstGeom>
          <a:ln>
            <a:noFill/>
          </a:ln>
          <a:effectLst>
            <a:softEdge rad="112500"/>
          </a:effectLst>
        </p:spPr>
      </p:pic>
    </p:spTree>
    <p:extLst>
      <p:ext uri="{BB962C8B-B14F-4D97-AF65-F5344CB8AC3E}">
        <p14:creationId xmlns:p14="http://schemas.microsoft.com/office/powerpoint/2010/main" val="316439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Estado del arte</a:t>
            </a:r>
          </a:p>
        </p:txBody>
      </p:sp>
      <p:pic>
        <p:nvPicPr>
          <p:cNvPr id="5" name="Marcador de contenido 4"/>
          <p:cNvPicPr>
            <a:picLocks noGrp="1" noChangeAspect="1"/>
          </p:cNvPicPr>
          <p:nvPr>
            <p:ph idx="1"/>
          </p:nvPr>
        </p:nvPicPr>
        <p:blipFill>
          <a:blip r:embed="rId3"/>
          <a:stretch>
            <a:fillRect/>
          </a:stretch>
        </p:blipFill>
        <p:spPr>
          <a:xfrm>
            <a:off x="991229" y="2712176"/>
            <a:ext cx="2857500"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p:cNvPicPr>
            <a:picLocks noChangeAspect="1"/>
          </p:cNvPicPr>
          <p:nvPr/>
        </p:nvPicPr>
        <p:blipFill>
          <a:blip r:embed="rId4"/>
          <a:stretch>
            <a:fillRect/>
          </a:stretch>
        </p:blipFill>
        <p:spPr>
          <a:xfrm>
            <a:off x="5422900" y="2704380"/>
            <a:ext cx="2857225" cy="2862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uadroTexto 8"/>
          <p:cNvSpPr txBox="1"/>
          <p:nvPr/>
        </p:nvSpPr>
        <p:spPr>
          <a:xfrm>
            <a:off x="943315" y="1933575"/>
            <a:ext cx="2743200" cy="584775"/>
          </a:xfrm>
          <a:prstGeom prst="rect">
            <a:avLst/>
          </a:prstGeom>
        </p:spPr>
        <p:txBody>
          <a:bodyPr rtlCol="0">
            <a:spAutoFit/>
          </a:bodyPr>
          <a:lstStyle/>
          <a:p>
            <a:pPr algn="ctr"/>
            <a:r>
              <a:rPr lang="es-ES" sz="3200"/>
              <a:t>Falcon Log</a:t>
            </a:r>
          </a:p>
        </p:txBody>
      </p:sp>
      <p:sp>
        <p:nvSpPr>
          <p:cNvPr id="10" name="CuadroTexto 9"/>
          <p:cNvSpPr txBox="1"/>
          <p:nvPr/>
        </p:nvSpPr>
        <p:spPr>
          <a:xfrm>
            <a:off x="5477290" y="1933575"/>
            <a:ext cx="2743200" cy="584775"/>
          </a:xfrm>
          <a:prstGeom prst="rect">
            <a:avLst/>
          </a:prstGeom>
        </p:spPr>
        <p:txBody>
          <a:bodyPr rtlCol="0">
            <a:spAutoFit/>
          </a:bodyPr>
          <a:lstStyle/>
          <a:p>
            <a:pPr algn="ctr"/>
            <a:r>
              <a:rPr lang="es-ES" sz="3200"/>
              <a:t>Cetrería</a:t>
            </a:r>
          </a:p>
        </p:txBody>
      </p:sp>
    </p:spTree>
    <p:extLst>
      <p:ext uri="{BB962C8B-B14F-4D97-AF65-F5344CB8AC3E}">
        <p14:creationId xmlns:p14="http://schemas.microsoft.com/office/powerpoint/2010/main" val="69382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Metodología</a:t>
            </a:r>
          </a:p>
        </p:txBody>
      </p:sp>
      <p:sp>
        <p:nvSpPr>
          <p:cNvPr id="3" name="Marcador de contenido 2"/>
          <p:cNvSpPr>
            <a:spLocks noGrp="1"/>
          </p:cNvSpPr>
          <p:nvPr>
            <p:ph idx="1"/>
          </p:nvPr>
        </p:nvSpPr>
        <p:spPr/>
        <p:txBody>
          <a:bodyPr/>
          <a:lstStyle/>
          <a:p>
            <a:endParaRPr lang="es-ES">
              <a:solidFill>
                <a:srgbClr val="212121"/>
              </a:solidFill>
              <a:latin typeface="Calibri"/>
            </a:endParaRPr>
          </a:p>
          <a:p>
            <a:endParaRPr lang="es-ES"/>
          </a:p>
        </p:txBody>
      </p:sp>
      <p:graphicFrame>
        <p:nvGraphicFramePr>
          <p:cNvPr id="6" name="Diagrama 74"/>
          <p:cNvGraphicFramePr/>
          <p:nvPr>
            <p:extLst>
              <p:ext uri="{D42A27DB-BD31-4B8C-83A1-F6EECF244321}">
                <p14:modId xmlns:p14="http://schemas.microsoft.com/office/powerpoint/2010/main" val="512159415"/>
              </p:ext>
            </p:extLst>
          </p:nvPr>
        </p:nvGraphicFramePr>
        <p:xfrm>
          <a:off x="611046" y="3638550"/>
          <a:ext cx="8074025" cy="1875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CuadroTexto 101"/>
          <p:cNvSpPr txBox="1"/>
          <p:nvPr/>
        </p:nvSpPr>
        <p:spPr>
          <a:xfrm>
            <a:off x="331200" y="1685925"/>
            <a:ext cx="8484300" cy="1569660"/>
          </a:xfrm>
          <a:prstGeom prst="rect">
            <a:avLst/>
          </a:prstGeom>
        </p:spPr>
        <p:txBody>
          <a:bodyPr wrap="square" rtlCol="0">
            <a:spAutoFit/>
          </a:bodyPr>
          <a:lstStyle/>
          <a:p>
            <a:pPr marL="285750" indent="-285750">
              <a:buFont typeface="Arial" panose="020B0604020202020204" pitchFamily="34" charset="0"/>
              <a:buChar char="•"/>
            </a:pPr>
            <a:r>
              <a:rPr lang="es-ES" sz="3200"/>
              <a:t>Metodología estructurada.</a:t>
            </a:r>
          </a:p>
          <a:p>
            <a:endParaRPr lang="es-ES" sz="3200"/>
          </a:p>
          <a:p>
            <a:pPr marL="285750" indent="-285750">
              <a:buFont typeface="Arial" panose="020B0604020202020204" pitchFamily="34" charset="0"/>
              <a:buChar char="•"/>
            </a:pPr>
            <a:r>
              <a:rPr lang="es-ES" sz="3200"/>
              <a:t>Modelo Ciclo de vida Lineal Secuencial.</a:t>
            </a:r>
          </a:p>
        </p:txBody>
      </p:sp>
    </p:spTree>
    <p:extLst>
      <p:ext uri="{BB962C8B-B14F-4D97-AF65-F5344CB8AC3E}">
        <p14:creationId xmlns:p14="http://schemas.microsoft.com/office/powerpoint/2010/main" val="4003152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423</Words>
  <Application>Microsoft Office PowerPoint</Application>
  <PresentationFormat>Presentación en pantalla (4:3)</PresentationFormat>
  <Paragraphs>162</Paragraphs>
  <Slides>14</Slides>
  <Notes>14</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Office Theme</vt:lpstr>
      <vt:lpstr>Desarrollo de software I Definición y planificación de proyecto</vt:lpstr>
      <vt:lpstr>Temario</vt:lpstr>
      <vt:lpstr>Sobre el proyecto</vt:lpstr>
      <vt:lpstr>Objetivo</vt:lpstr>
      <vt:lpstr>Problemática</vt:lpstr>
      <vt:lpstr>Problemática</vt:lpstr>
      <vt:lpstr>Solución</vt:lpstr>
      <vt:lpstr>Estado del arte</vt:lpstr>
      <vt:lpstr>Metodología</vt:lpstr>
      <vt:lpstr>Herramientas</vt:lpstr>
      <vt:lpstr>Planificación del proyecto</vt:lpstr>
      <vt:lpstr>Planificación del Proyecto</vt:lpstr>
      <vt:lpstr>Conclusión</vt:lpstr>
      <vt:lpstr>Fin presentación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software I Definición y planificación de proyecto</dc:title>
  <cp:lastModifiedBy>LAB-MAT</cp:lastModifiedBy>
  <cp:revision>3</cp:revision>
  <dcterms:modified xsi:type="dcterms:W3CDTF">2017-06-28T19:18:12Z</dcterms:modified>
</cp:coreProperties>
</file>